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373" r:id="rId1"/>
  </p:sldMasterIdLst>
  <p:notesMasterIdLst>
    <p:notesMasterId r:id="rId24"/>
  </p:notesMasterIdLst>
  <p:handoutMasterIdLst>
    <p:handoutMasterId r:id="rId25"/>
  </p:handoutMasterIdLst>
  <p:sldIdLst>
    <p:sldId id="256" r:id="rId2"/>
    <p:sldId id="1390" r:id="rId3"/>
    <p:sldId id="1391" r:id="rId4"/>
    <p:sldId id="1396" r:id="rId5"/>
    <p:sldId id="1398" r:id="rId6"/>
    <p:sldId id="1392" r:id="rId7"/>
    <p:sldId id="1393" r:id="rId8"/>
    <p:sldId id="1395" r:id="rId9"/>
    <p:sldId id="1401" r:id="rId10"/>
    <p:sldId id="1402" r:id="rId11"/>
    <p:sldId id="1399" r:id="rId12"/>
    <p:sldId id="1400" r:id="rId13"/>
    <p:sldId id="1403" r:id="rId14"/>
    <p:sldId id="1405" r:id="rId15"/>
    <p:sldId id="1406" r:id="rId16"/>
    <p:sldId id="1407" r:id="rId17"/>
    <p:sldId id="1394" r:id="rId18"/>
    <p:sldId id="1386" r:id="rId19"/>
    <p:sldId id="1408" r:id="rId20"/>
    <p:sldId id="1409" r:id="rId21"/>
    <p:sldId id="1387" r:id="rId22"/>
    <p:sldId id="1210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76">
          <p15:clr>
            <a:srgbClr val="A4A3A4"/>
          </p15:clr>
        </p15:guide>
        <p15:guide id="2" pos="10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3CFF"/>
    <a:srgbClr val="66CCFF"/>
    <a:srgbClr val="FF000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47" autoAdjust="0"/>
    <p:restoredTop sz="82126" autoAdjust="0"/>
  </p:normalViewPr>
  <p:slideViewPr>
    <p:cSldViewPr snapToObjects="1">
      <p:cViewPr varScale="1">
        <p:scale>
          <a:sx n="57" d="100"/>
          <a:sy n="57" d="100"/>
        </p:scale>
        <p:origin x="792" y="168"/>
      </p:cViewPr>
      <p:guideLst>
        <p:guide orient="horz" pos="3376"/>
        <p:guide pos="1008"/>
      </p:guideLst>
    </p:cSldViewPr>
  </p:slideViewPr>
  <p:outlineViewPr>
    <p:cViewPr>
      <p:scale>
        <a:sx n="33" d="100"/>
        <a:sy n="33" d="100"/>
      </p:scale>
      <p:origin x="0" y="646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19" d="100"/>
        <a:sy n="21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718221-F2C9-654C-830A-B6CAD13067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46739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tiff>
</file>

<file path=ppt/media/image11.tiff>
</file>

<file path=ppt/media/image12.png>
</file>

<file path=ppt/media/image2.png>
</file>

<file path=ppt/media/image3.png>
</file>

<file path=ppt/media/image4.tiff>
</file>

<file path=ppt/media/image5.tiff>
</file>

<file path=ppt/media/image6.png>
</file>

<file path=ppt/media/image7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90217E-CD0F-B146-A013-B9F5B80256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09397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90217E-CD0F-B146-A013-B9F5B8025669}" type="slidenum">
              <a:rPr lang="en-US" smtClean="0"/>
              <a:t>1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7A494D-859D-274A-AC48-992865109D2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966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90217E-CD0F-B146-A013-B9F5B8025669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C2EDF4-63D8-A042-ADE3-31FE3F5D7B6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7137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90217E-CD0F-B146-A013-B9F5B8025669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B32DD6-4393-954B-BD90-5ECC0B0E31A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051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90217E-CD0F-B146-A013-B9F5B8025669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2782DB-05E4-0D49-BD17-38084C52DDE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233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E7AD725-2994-8245-AD02-A263368B93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09"/>
            <a:ext cx="9144000" cy="2748519"/>
          </a:xfrm>
          <a:prstGeom prst="rect">
            <a:avLst/>
          </a:prstGeom>
        </p:spPr>
      </p:pic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 algn="ctr">
              <a:defRPr sz="1400">
                <a:latin typeface="Arial"/>
                <a:cs typeface="Arial"/>
              </a:defRPr>
            </a:lvl1pPr>
          </a:lstStyle>
          <a:p>
            <a:r>
              <a:rPr lang="en-US"/>
              <a:t>2019</a:t>
            </a:r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>
            <a:lvl1pPr algn="ctr">
              <a:defRPr>
                <a:latin typeface="Arial"/>
                <a:cs typeface="Arial"/>
              </a:defRPr>
            </a:lvl1pPr>
          </a:lstStyle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2AA957AF-53C0-420B-9C2D-77DB141656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2590801" y="1295400"/>
            <a:ext cx="6212858" cy="3315310"/>
          </a:xfrm>
          <a:prstGeom prst="rect">
            <a:avLst/>
          </a:prstGeom>
          <a:solidFill>
            <a:schemeClr val="bg1"/>
          </a:solidFill>
          <a:ln w="19050" cap="rnd" cmpd="sng" algn="ctr">
            <a:solidFill>
              <a:schemeClr val="tx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Arial"/>
              <a:cs typeface="Arial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590800" y="4725308"/>
            <a:ext cx="6212857" cy="1326074"/>
          </a:xfrm>
          <a:prstGeom prst="rect">
            <a:avLst/>
          </a:prstGeom>
          <a:solidFill>
            <a:srgbClr val="FFFFFF"/>
          </a:solidFill>
          <a:ln w="19050" cap="rnd" cmpd="sng" algn="ctr">
            <a:solidFill>
              <a:schemeClr val="tx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Arial"/>
              <a:cs typeface="Arial"/>
            </a:endParaRPr>
          </a:p>
        </p:txBody>
      </p:sp>
      <p:pic>
        <p:nvPicPr>
          <p:cNvPr id="3" name="Picture 2" descr="IST_A_RGB_POS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73" t="29876" r="17272" b="27670"/>
          <a:stretch/>
        </p:blipFill>
        <p:spPr>
          <a:xfrm>
            <a:off x="154953" y="5530682"/>
            <a:ext cx="2272142" cy="10414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743200" y="1523999"/>
            <a:ext cx="5939067" cy="2895601"/>
          </a:xfrm>
        </p:spPr>
        <p:txBody>
          <a:bodyPr anchor="t" anchorCtr="0"/>
          <a:lstStyle>
            <a:lvl1pPr algn="ctr">
              <a:defRPr sz="320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kumimoji="0" lang="en-US" dirty="0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743200" y="4828033"/>
            <a:ext cx="5939067" cy="1101948"/>
          </a:xfrm>
        </p:spPr>
        <p:txBody>
          <a:bodyPr/>
          <a:lstStyle>
            <a:lvl1pPr marL="0" indent="0" algn="ctr">
              <a:buNone/>
              <a:defRPr sz="2000">
                <a:solidFill>
                  <a:schemeClr val="tx2"/>
                </a:solidFill>
                <a:latin typeface="Arial"/>
                <a:ea typeface="+mj-ea"/>
                <a:cs typeface="Arial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52400"/>
            <a:ext cx="7467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pic>
        <p:nvPicPr>
          <p:cNvPr id="7" name="Picture 6" descr="IST_A_RGB_POS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8" t="31900" r="59362" b="31346"/>
          <a:stretch/>
        </p:blipFill>
        <p:spPr>
          <a:xfrm>
            <a:off x="418286" y="261887"/>
            <a:ext cx="673412" cy="8049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90800" y="6355080"/>
            <a:ext cx="3782568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7E63A33-8271-4DD0-9C48-789913D7C1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solidFill>
                <a:schemeClr val="bg1"/>
              </a:solidFill>
            </a:endParaRPr>
          </a:p>
        </p:txBody>
      </p:sp>
      <p:pic>
        <p:nvPicPr>
          <p:cNvPr id="10" name="Picture 9" descr="IST_A_RGB_POS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9" t="31900" r="18296" b="31346"/>
          <a:stretch/>
        </p:blipFill>
        <p:spPr>
          <a:xfrm>
            <a:off x="418286" y="261887"/>
            <a:ext cx="1946032" cy="804913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698" y="228600"/>
            <a:ext cx="7595102" cy="8382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pic>
        <p:nvPicPr>
          <p:cNvPr id="8" name="Picture 7" descr="IST_A_RGB_POS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8" t="31900" r="59362" b="31346"/>
          <a:stretch/>
        </p:blipFill>
        <p:spPr>
          <a:xfrm>
            <a:off x="418286" y="261887"/>
            <a:ext cx="673412" cy="8049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698" y="228600"/>
            <a:ext cx="7595102" cy="8382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pic>
        <p:nvPicPr>
          <p:cNvPr id="10" name="Picture 9" descr="IST_A_RGB_POS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8" t="31900" r="59362" b="31346"/>
          <a:stretch/>
        </p:blipFill>
        <p:spPr>
          <a:xfrm>
            <a:off x="418286" y="261887"/>
            <a:ext cx="673412" cy="8049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698" y="228600"/>
            <a:ext cx="7595102" cy="8382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pic>
        <p:nvPicPr>
          <p:cNvPr id="7" name="Picture 6" descr="IST_A_RGB_POS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8" t="31900" r="59362" b="31346"/>
          <a:stretch/>
        </p:blipFill>
        <p:spPr>
          <a:xfrm>
            <a:off x="418286" y="261887"/>
            <a:ext cx="673412" cy="8049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  <a:latin typeface="Arial"/>
                <a:cs typeface="Arial"/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/>
              <a:t>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Arial"/>
              <a:cs typeface="Arial"/>
            </a:endParaRP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Arial"/>
              <a:cs typeface="Arial"/>
            </a:endParaRPr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Arial"/>
              <a:cs typeface="Arial"/>
            </a:endParaRP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8382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 dirty="0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dirty="0"/>
              <a:t>Click to edit Master text styles</a:t>
            </a:r>
          </a:p>
          <a:p>
            <a:pPr lvl="1" eaLnBrk="1" latinLnBrk="0" hangingPunct="1"/>
            <a:r>
              <a:rPr kumimoji="0" lang="en-US" dirty="0"/>
              <a:t>Second level</a:t>
            </a:r>
          </a:p>
          <a:p>
            <a:pPr lvl="2" eaLnBrk="1" latinLnBrk="0" hangingPunct="1"/>
            <a:r>
              <a:rPr kumimoji="0" lang="en-US" dirty="0"/>
              <a:t>Third level</a:t>
            </a:r>
          </a:p>
          <a:p>
            <a:pPr lvl="3" eaLnBrk="1" latinLnBrk="0" hangingPunct="1"/>
            <a:r>
              <a:rPr kumimoji="0" lang="en-US" dirty="0"/>
              <a:t>Fourth level</a:t>
            </a:r>
          </a:p>
          <a:p>
            <a:pPr lvl="4" eaLnBrk="1" latinLnBrk="0" hangingPunct="1"/>
            <a:r>
              <a:rPr kumimoji="0" lang="en-US" dirty="0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ctr" eaLnBrk="1" latinLnBrk="0" hangingPunct="1">
              <a:defRPr kumimoji="0" sz="14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2019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ctr" eaLnBrk="1" latinLnBrk="0" hangingPunct="1">
              <a:defRPr kumimoji="0" sz="14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fld id="{BAFC06C6-5388-EF48-9B75-F2C2BBFC0E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Arial"/>
              <a:cs typeface="Arial"/>
            </a:endParaRPr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Arial"/>
              <a:cs typeface="Arial"/>
            </a:endParaRPr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Arial"/>
              <a:cs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74" r:id="rId1"/>
    <p:sldLayoutId id="2147484375" r:id="rId2"/>
    <p:sldLayoutId id="2147484376" r:id="rId3"/>
    <p:sldLayoutId id="2147484377" r:id="rId4"/>
    <p:sldLayoutId id="2147484378" r:id="rId5"/>
    <p:sldLayoutId id="2147484379" r:id="rId6"/>
    <p:sldLayoutId id="2147484380" r:id="rId7"/>
    <p:sldLayoutId id="2147484381" r:id="rId8"/>
    <p:sldLayoutId id="2147484382" r:id="rId9"/>
    <p:sldLayoutId id="2147484383" r:id="rId10"/>
    <p:sldLayoutId id="2147484384" r:id="rId11"/>
  </p:sldLayoutIdLst>
  <p:hf hdr="0"/>
  <p:txStyles>
    <p:titleStyle>
      <a:lvl1pPr algn="r" rtl="0" eaLnBrk="1" latinLnBrk="0" hangingPunct="1">
        <a:spcBef>
          <a:spcPct val="0"/>
        </a:spcBef>
        <a:buNone/>
        <a:defRPr kumimoji="0" sz="2800" b="1" i="0" kern="1200">
          <a:solidFill>
            <a:schemeClr val="tx2"/>
          </a:solidFill>
          <a:latin typeface="Arial"/>
          <a:ea typeface="+mj-ea"/>
          <a:cs typeface="Arial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800" kern="1200">
          <a:solidFill>
            <a:schemeClr val="tx1"/>
          </a:solidFill>
          <a:latin typeface="Tw Cen MT"/>
          <a:ea typeface="+mn-ea"/>
          <a:cs typeface="Tw Cen MT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400" kern="1200">
          <a:solidFill>
            <a:schemeClr val="tx2"/>
          </a:solidFill>
          <a:latin typeface="Tw Cen MT"/>
          <a:ea typeface="+mn-ea"/>
          <a:cs typeface="Tw Cen MT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Tw Cen MT"/>
          <a:ea typeface="+mn-ea"/>
          <a:cs typeface="Tw Cen MT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Tw Cen MT"/>
          <a:ea typeface="+mn-ea"/>
          <a:cs typeface="Tw Cen MT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Tw Cen MT"/>
          <a:ea typeface="+mn-ea"/>
          <a:cs typeface="Tw Cen MT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8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0" y="2286000"/>
            <a:ext cx="5712981" cy="195878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b="1" dirty="0" err="1">
                <a:latin typeface="Arial"/>
                <a:cs typeface="Arial"/>
              </a:rPr>
              <a:t>Mecanismos</a:t>
            </a:r>
            <a:r>
              <a:rPr lang="en-US" sz="3600" b="1" dirty="0">
                <a:latin typeface="Arial"/>
                <a:cs typeface="Arial"/>
              </a:rPr>
              <a:t> </a:t>
            </a:r>
            <a:r>
              <a:rPr lang="en-US" sz="3600" b="1" dirty="0" err="1">
                <a:latin typeface="Arial"/>
                <a:cs typeface="Arial"/>
              </a:rPr>
              <a:t>Básicos</a:t>
            </a:r>
            <a:r>
              <a:rPr lang="en-US" sz="3600" b="1" dirty="0">
                <a:latin typeface="Arial"/>
                <a:cs typeface="Arial"/>
              </a:rPr>
              <a:t> de </a:t>
            </a:r>
            <a:r>
              <a:rPr lang="en-US" sz="3600" b="1" dirty="0" err="1">
                <a:latin typeface="Arial"/>
                <a:cs typeface="Arial"/>
              </a:rPr>
              <a:t>Segurança</a:t>
            </a:r>
            <a:r>
              <a:rPr lang="en-US" sz="3600" b="1" dirty="0">
                <a:latin typeface="Arial"/>
                <a:cs typeface="Arial"/>
              </a:rPr>
              <a:t> de Software</a:t>
            </a:r>
            <a:br>
              <a:rPr lang="en-US" sz="3600" b="1" dirty="0">
                <a:latin typeface="Arial"/>
                <a:cs typeface="Arial"/>
              </a:rPr>
            </a:br>
            <a:br>
              <a:rPr lang="en-US" sz="3600" b="1" dirty="0">
                <a:latin typeface="Arial"/>
                <a:cs typeface="Arial"/>
              </a:rPr>
            </a:br>
            <a:r>
              <a:rPr lang="en-US" sz="2200" b="1" dirty="0" err="1">
                <a:latin typeface="Arial"/>
                <a:cs typeface="Arial"/>
              </a:rPr>
              <a:t>Parte</a:t>
            </a:r>
            <a:r>
              <a:rPr lang="en-US" sz="2200" b="1" dirty="0">
                <a:latin typeface="Arial"/>
                <a:cs typeface="Arial"/>
              </a:rPr>
              <a:t> I: </a:t>
            </a:r>
            <a:r>
              <a:rPr lang="en-US" sz="2200" b="1" dirty="0" err="1">
                <a:latin typeface="Arial"/>
                <a:cs typeface="Arial"/>
              </a:rPr>
              <a:t>Enquadramento</a:t>
            </a:r>
            <a:r>
              <a:rPr lang="en-US" sz="2200" b="1" dirty="0">
                <a:latin typeface="Arial"/>
                <a:cs typeface="Arial"/>
              </a:rPr>
              <a:t> e </a:t>
            </a:r>
            <a:r>
              <a:rPr lang="en-US" sz="2200" b="1" dirty="0" err="1">
                <a:latin typeface="Arial"/>
                <a:cs typeface="Arial"/>
              </a:rPr>
              <a:t>Protecção</a:t>
            </a:r>
            <a:endParaRPr lang="en-US" sz="2800" b="1" dirty="0"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800" y="4779502"/>
            <a:ext cx="5391747" cy="1219942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US" sz="2800" dirty="0" err="1">
                <a:solidFill>
                  <a:srgbClr val="7F7F7F"/>
                </a:solidFill>
                <a:latin typeface="Arial"/>
                <a:cs typeface="Arial"/>
              </a:rPr>
              <a:t>Segurança</a:t>
            </a:r>
            <a:r>
              <a:rPr lang="en-US" sz="2800" dirty="0">
                <a:solidFill>
                  <a:srgbClr val="7F7F7F"/>
                </a:solidFill>
                <a:latin typeface="Arial"/>
                <a:cs typeface="Arial"/>
              </a:rPr>
              <a:t> de Software</a:t>
            </a:r>
          </a:p>
          <a:p>
            <a:pPr algn="ctr"/>
            <a:r>
              <a:rPr lang="en-US" sz="2200" dirty="0">
                <a:solidFill>
                  <a:srgbClr val="7F7F7F"/>
                </a:solidFill>
                <a:latin typeface="Arial"/>
                <a:cs typeface="Arial"/>
              </a:rPr>
              <a:t>2019</a:t>
            </a:r>
          </a:p>
          <a:p>
            <a:pPr algn="ctr"/>
            <a:r>
              <a:rPr lang="en-US" sz="2200" dirty="0">
                <a:solidFill>
                  <a:srgbClr val="7F7F7F"/>
                </a:solidFill>
                <a:latin typeface="Arial"/>
                <a:cs typeface="Arial"/>
              </a:rPr>
              <a:t>Nuno Santos</a:t>
            </a:r>
            <a:endParaRPr lang="en-US" sz="1700" dirty="0">
              <a:solidFill>
                <a:srgbClr val="7F7F7F"/>
              </a:solidFill>
              <a:latin typeface="Arial"/>
              <a:cs typeface="Arial"/>
            </a:endParaRPr>
          </a:p>
          <a:p>
            <a:pPr algn="ctr"/>
            <a:endParaRPr lang="en-US" sz="2100" baseline="30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272948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00FA4-7F2D-EF46-BA83-50522CB7A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Desafio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FA4684-BDD2-EA4D-A672-8A9463B21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70790A-2FCD-DE45-A66A-90D91F9D3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8682A3-2996-A749-A141-D8462EC26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10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BA7610D-C9CA-894F-8095-709D40C11A9F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programas</a:t>
            </a:r>
            <a:r>
              <a:rPr lang="en-US" dirty="0"/>
              <a:t> </a:t>
            </a:r>
            <a:r>
              <a:rPr lang="en-US" dirty="0" err="1"/>
              <a:t>executam</a:t>
            </a:r>
            <a:r>
              <a:rPr lang="en-US" dirty="0"/>
              <a:t>-se no </a:t>
            </a:r>
            <a:r>
              <a:rPr lang="en-US" dirty="0" err="1"/>
              <a:t>computador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b="1" dirty="0"/>
              <a:t>Como </a:t>
            </a:r>
            <a:r>
              <a:rPr lang="en-US" b="1" dirty="0" err="1"/>
              <a:t>garantir</a:t>
            </a:r>
            <a:r>
              <a:rPr lang="en-US" b="1" dirty="0"/>
              <a:t> que um </a:t>
            </a:r>
            <a:r>
              <a:rPr lang="en-US" b="1" dirty="0" err="1"/>
              <a:t>programa</a:t>
            </a:r>
            <a:r>
              <a:rPr lang="en-US" b="1" dirty="0"/>
              <a:t> </a:t>
            </a:r>
            <a:r>
              <a:rPr lang="en-US" b="1" dirty="0" err="1"/>
              <a:t>malicioso</a:t>
            </a:r>
            <a:r>
              <a:rPr lang="en-US" b="1" dirty="0"/>
              <a:t> </a:t>
            </a:r>
            <a:r>
              <a:rPr lang="en-US" b="1" dirty="0" err="1"/>
              <a:t>não</a:t>
            </a:r>
            <a:r>
              <a:rPr lang="en-US" b="1" dirty="0"/>
              <a:t> </a:t>
            </a:r>
            <a:r>
              <a:rPr lang="en-US" b="1" dirty="0" err="1"/>
              <a:t>acede</a:t>
            </a:r>
            <a:r>
              <a:rPr lang="en-US" b="1" dirty="0"/>
              <a:t> </a:t>
            </a:r>
            <a:r>
              <a:rPr lang="en-US" b="1" dirty="0" err="1"/>
              <a:t>à</a:t>
            </a:r>
            <a:r>
              <a:rPr lang="en-US" b="1" dirty="0"/>
              <a:t> </a:t>
            </a:r>
            <a:r>
              <a:rPr lang="en-US" b="1" dirty="0" err="1"/>
              <a:t>memória</a:t>
            </a:r>
            <a:r>
              <a:rPr lang="en-US" b="1" dirty="0"/>
              <a:t> de outro?</a:t>
            </a:r>
          </a:p>
          <a:p>
            <a:endParaRPr lang="en-US" dirty="0"/>
          </a:p>
          <a:p>
            <a:pPr lvl="1"/>
            <a:r>
              <a:rPr lang="en-US" dirty="0" err="1"/>
              <a:t>Mesmo</a:t>
            </a:r>
            <a:r>
              <a:rPr lang="en-US" dirty="0"/>
              <a:t> se </a:t>
            </a:r>
            <a:r>
              <a:rPr lang="en-US" dirty="0" err="1"/>
              <a:t>aplica</a:t>
            </a:r>
            <a:r>
              <a:rPr lang="en-US" dirty="0"/>
              <a:t> a outros </a:t>
            </a:r>
            <a:r>
              <a:rPr lang="en-US" dirty="0" err="1"/>
              <a:t>objectos</a:t>
            </a:r>
            <a:r>
              <a:rPr lang="en-US" dirty="0"/>
              <a:t>, p. ex. </a:t>
            </a:r>
            <a:r>
              <a:rPr lang="en-US" dirty="0" err="1"/>
              <a:t>ficheiros</a:t>
            </a:r>
            <a:endParaRPr lang="en-US" dirty="0"/>
          </a:p>
          <a:p>
            <a:pPr lvl="1"/>
            <a:r>
              <a:rPr lang="en-US" dirty="0"/>
              <a:t>E entre </a:t>
            </a:r>
            <a:r>
              <a:rPr lang="en-US" dirty="0" err="1"/>
              <a:t>diferentes</a:t>
            </a:r>
            <a:r>
              <a:rPr lang="en-US" dirty="0"/>
              <a:t> </a:t>
            </a:r>
            <a:r>
              <a:rPr lang="en-US" dirty="0" err="1"/>
              <a:t>utilizadores</a:t>
            </a:r>
            <a:r>
              <a:rPr lang="en-US" dirty="0"/>
              <a:t>?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E5E7BF6-733F-C042-927C-325A469FA130}"/>
              </a:ext>
            </a:extLst>
          </p:cNvPr>
          <p:cNvSpPr/>
          <p:nvPr/>
        </p:nvSpPr>
        <p:spPr>
          <a:xfrm>
            <a:off x="6019800" y="1447800"/>
            <a:ext cx="2209800" cy="4191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4C4DEC8-C294-C24B-96A0-079405955368}"/>
              </a:ext>
            </a:extLst>
          </p:cNvPr>
          <p:cNvSpPr/>
          <p:nvPr/>
        </p:nvSpPr>
        <p:spPr>
          <a:xfrm>
            <a:off x="6019800" y="1784350"/>
            <a:ext cx="2209800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Programa</a:t>
            </a:r>
            <a:r>
              <a:rPr lang="en-US" dirty="0"/>
              <a:t> A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(</a:t>
            </a:r>
            <a:r>
              <a:rPr lang="en-US" dirty="0" err="1"/>
              <a:t>instruções</a:t>
            </a:r>
            <a:r>
              <a:rPr lang="en-US" dirty="0"/>
              <a:t> e dados)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9129367-736E-8748-BD7F-70EA99F2B757}"/>
              </a:ext>
            </a:extLst>
          </p:cNvPr>
          <p:cNvSpPr/>
          <p:nvPr/>
        </p:nvSpPr>
        <p:spPr>
          <a:xfrm>
            <a:off x="6019800" y="3954689"/>
            <a:ext cx="2209800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Programa</a:t>
            </a:r>
            <a:r>
              <a:rPr lang="en-US" dirty="0"/>
              <a:t> B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(</a:t>
            </a:r>
            <a:r>
              <a:rPr lang="en-US" dirty="0" err="1"/>
              <a:t>instruções</a:t>
            </a:r>
            <a:r>
              <a:rPr lang="en-US" dirty="0"/>
              <a:t> e dados)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F8D3158-2E6D-A746-A4B1-4BFE38C91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4322" y="4066722"/>
            <a:ext cx="505278" cy="50527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40C7EB6-8183-9E42-9A04-AF4F82A7A2DE}"/>
              </a:ext>
            </a:extLst>
          </p:cNvPr>
          <p:cNvSpPr txBox="1"/>
          <p:nvPr/>
        </p:nvSpPr>
        <p:spPr>
          <a:xfrm>
            <a:off x="6548244" y="5715000"/>
            <a:ext cx="13003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Memória</a:t>
            </a:r>
            <a:endParaRPr lang="en-US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0B78FE-6F43-C04C-9862-C39FA5779762}"/>
              </a:ext>
            </a:extLst>
          </p:cNvPr>
          <p:cNvSpPr txBox="1"/>
          <p:nvPr/>
        </p:nvSpPr>
        <p:spPr>
          <a:xfrm>
            <a:off x="4948673" y="526946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000…000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404554-187A-CD42-A8FF-3582AA337BA1}"/>
              </a:ext>
            </a:extLst>
          </p:cNvPr>
          <p:cNvSpPr txBox="1"/>
          <p:nvPr/>
        </p:nvSpPr>
        <p:spPr>
          <a:xfrm>
            <a:off x="4948673" y="1371600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FFF…FFF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8AB1CF91-5D9C-684B-AE9D-88B1394D6DCD}"/>
              </a:ext>
            </a:extLst>
          </p:cNvPr>
          <p:cNvSpPr/>
          <p:nvPr/>
        </p:nvSpPr>
        <p:spPr>
          <a:xfrm>
            <a:off x="7968343" y="2204357"/>
            <a:ext cx="818649" cy="2302329"/>
          </a:xfrm>
          <a:custGeom>
            <a:avLst/>
            <a:gdLst>
              <a:gd name="connsiteX0" fmla="*/ 326571 w 818649"/>
              <a:gd name="connsiteY0" fmla="*/ 2302329 h 2302329"/>
              <a:gd name="connsiteX1" fmla="*/ 734786 w 818649"/>
              <a:gd name="connsiteY1" fmla="*/ 1502229 h 2302329"/>
              <a:gd name="connsiteX2" fmla="*/ 751114 w 818649"/>
              <a:gd name="connsiteY2" fmla="*/ 326572 h 2302329"/>
              <a:gd name="connsiteX3" fmla="*/ 0 w 818649"/>
              <a:gd name="connsiteY3" fmla="*/ 0 h 2302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18649" h="2302329">
                <a:moveTo>
                  <a:pt x="326571" y="2302329"/>
                </a:moveTo>
                <a:cubicBezTo>
                  <a:pt x="495300" y="2066925"/>
                  <a:pt x="664029" y="1831522"/>
                  <a:pt x="734786" y="1502229"/>
                </a:cubicBezTo>
                <a:cubicBezTo>
                  <a:pt x="805543" y="1172936"/>
                  <a:pt x="873578" y="576943"/>
                  <a:pt x="751114" y="326572"/>
                </a:cubicBezTo>
                <a:cubicBezTo>
                  <a:pt x="628650" y="76201"/>
                  <a:pt x="314325" y="38100"/>
                  <a:pt x="0" y="0"/>
                </a:cubicBezTo>
              </a:path>
            </a:pathLst>
          </a:custGeom>
          <a:noFill/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417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AA938-EF38-074F-B990-A49BE331B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Protecções</a:t>
            </a:r>
            <a:r>
              <a:rPr lang="en-US" dirty="0"/>
              <a:t> </a:t>
            </a:r>
            <a:r>
              <a:rPr lang="en-US" dirty="0" err="1"/>
              <a:t>feitas</a:t>
            </a:r>
            <a:r>
              <a:rPr lang="en-US" dirty="0"/>
              <a:t> </a:t>
            </a:r>
            <a:r>
              <a:rPr lang="en-US" dirty="0" err="1"/>
              <a:t>pelo</a:t>
            </a:r>
            <a:r>
              <a:rPr lang="en-US" dirty="0"/>
              <a:t> </a:t>
            </a:r>
            <a:r>
              <a:rPr lang="en-US" dirty="0" err="1"/>
              <a:t>sistema</a:t>
            </a:r>
            <a:r>
              <a:rPr lang="en-US" dirty="0"/>
              <a:t> </a:t>
            </a:r>
            <a:r>
              <a:rPr lang="en-US" dirty="0" err="1"/>
              <a:t>operativo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863C2F-4BC5-7C42-B089-04746091A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C42472-61A0-0344-B347-822428EED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5FF882-AEDE-A84F-B92A-0391A3EAE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11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496292-A732-D34A-BAF3-346B51DC7538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Sistema </a:t>
            </a:r>
            <a:r>
              <a:rPr lang="en-US" sz="2400" b="1" dirty="0" err="1"/>
              <a:t>operativo</a:t>
            </a:r>
            <a:r>
              <a:rPr lang="en-US" sz="2400" b="1" dirty="0"/>
              <a:t>:</a:t>
            </a:r>
            <a:r>
              <a:rPr lang="en-US" sz="2400" dirty="0"/>
              <a:t> software </a:t>
            </a:r>
            <a:r>
              <a:rPr lang="en-US" sz="2400" dirty="0" err="1"/>
              <a:t>priviligiado</a:t>
            </a:r>
            <a:r>
              <a:rPr lang="en-US" sz="2400" dirty="0"/>
              <a:t> que </a:t>
            </a:r>
            <a:r>
              <a:rPr lang="en-US" sz="2400" dirty="0" err="1"/>
              <a:t>gere</a:t>
            </a:r>
            <a:r>
              <a:rPr lang="en-US" sz="2400" dirty="0"/>
              <a:t> e protege </a:t>
            </a:r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recursos</a:t>
            </a:r>
            <a:r>
              <a:rPr lang="en-US" sz="2400" dirty="0"/>
              <a:t> do </a:t>
            </a:r>
            <a:r>
              <a:rPr lang="en-US" sz="2400" dirty="0" err="1"/>
              <a:t>sistema</a:t>
            </a:r>
            <a:r>
              <a:rPr lang="en-US" sz="2400" dirty="0"/>
              <a:t> (ex. Windows, Linux)</a:t>
            </a:r>
          </a:p>
          <a:p>
            <a:endParaRPr lang="en-US" sz="2400" dirty="0"/>
          </a:p>
          <a:p>
            <a:r>
              <a:rPr lang="en-US" sz="2400" dirty="0" err="1"/>
              <a:t>Implementa</a:t>
            </a:r>
            <a:r>
              <a:rPr lang="en-US" sz="2400" dirty="0"/>
              <a:t> </a:t>
            </a:r>
            <a:r>
              <a:rPr lang="en-US" sz="2400" dirty="0" err="1"/>
              <a:t>protecções</a:t>
            </a:r>
            <a:r>
              <a:rPr lang="en-US" sz="2400" dirty="0"/>
              <a:t> entre:</a:t>
            </a:r>
          </a:p>
          <a:p>
            <a:pPr lvl="1"/>
            <a:r>
              <a:rPr lang="en-US" sz="2000" dirty="0" err="1"/>
              <a:t>Utilizadores</a:t>
            </a:r>
            <a:r>
              <a:rPr lang="en-US" sz="2000" dirty="0"/>
              <a:t> </a:t>
            </a:r>
            <a:r>
              <a:rPr lang="en-US" sz="2000" dirty="0" err="1"/>
              <a:t>legítimos</a:t>
            </a:r>
            <a:r>
              <a:rPr lang="en-US" sz="2000" dirty="0"/>
              <a:t> e entre </a:t>
            </a:r>
            <a:r>
              <a:rPr lang="en-US" sz="2000" dirty="0" err="1"/>
              <a:t>utilizadores</a:t>
            </a:r>
            <a:r>
              <a:rPr lang="en-US" sz="2000" dirty="0"/>
              <a:t> </a:t>
            </a:r>
            <a:r>
              <a:rPr lang="en-US" sz="2000" dirty="0" err="1"/>
              <a:t>legítimos</a:t>
            </a:r>
            <a:r>
              <a:rPr lang="en-US" sz="2000" dirty="0"/>
              <a:t> e </a:t>
            </a:r>
            <a:r>
              <a:rPr lang="en-US" sz="2000" dirty="0" err="1"/>
              <a:t>intrusos</a:t>
            </a:r>
            <a:endParaRPr lang="en-US" sz="2000" dirty="0"/>
          </a:p>
          <a:p>
            <a:pPr lvl="1"/>
            <a:r>
              <a:rPr lang="en-US" sz="2000" dirty="0"/>
              <a:t>O </a:t>
            </a:r>
            <a:r>
              <a:rPr lang="en-US" sz="2000" dirty="0" err="1"/>
              <a:t>próprio</a:t>
            </a:r>
            <a:r>
              <a:rPr lang="en-US" sz="2000" dirty="0"/>
              <a:t> </a:t>
            </a:r>
            <a:r>
              <a:rPr lang="en-US" sz="2000" dirty="0" err="1"/>
              <a:t>sistema</a:t>
            </a:r>
            <a:r>
              <a:rPr lang="en-US" sz="2000" dirty="0"/>
              <a:t> </a:t>
            </a:r>
            <a:r>
              <a:rPr lang="en-US" sz="2000" dirty="0" err="1"/>
              <a:t>operativo</a:t>
            </a:r>
            <a:r>
              <a:rPr lang="en-US" sz="2000" dirty="0"/>
              <a:t> e </a:t>
            </a:r>
            <a:r>
              <a:rPr lang="en-US" sz="2000" dirty="0" err="1"/>
              <a:t>utilizadores</a:t>
            </a:r>
            <a:r>
              <a:rPr lang="en-US" sz="2000" dirty="0"/>
              <a:t> </a:t>
            </a:r>
            <a:r>
              <a:rPr lang="en-US" sz="2000" dirty="0" err="1"/>
              <a:t>legítimos</a:t>
            </a:r>
            <a:r>
              <a:rPr lang="en-US" sz="2000" dirty="0"/>
              <a:t> / </a:t>
            </a:r>
            <a:r>
              <a:rPr lang="en-US" sz="2000" dirty="0" err="1"/>
              <a:t>intrusos</a:t>
            </a:r>
            <a:endParaRPr lang="en-US" sz="2000" dirty="0"/>
          </a:p>
          <a:p>
            <a:pPr lvl="1"/>
            <a:endParaRPr lang="en-US" sz="2000" dirty="0"/>
          </a:p>
          <a:p>
            <a:r>
              <a:rPr lang="en-US" sz="2400" dirty="0"/>
              <a:t>CPU </a:t>
            </a:r>
            <a:r>
              <a:rPr lang="en-US" sz="2400" dirty="0" err="1"/>
              <a:t>funciona</a:t>
            </a:r>
            <a:r>
              <a:rPr lang="en-US" sz="2400" dirty="0"/>
              <a:t> </a:t>
            </a:r>
            <a:r>
              <a:rPr lang="en-US" sz="2400" dirty="0" err="1"/>
              <a:t>em</a:t>
            </a:r>
            <a:r>
              <a:rPr lang="en-US" sz="2400" dirty="0"/>
              <a:t> </a:t>
            </a:r>
            <a:r>
              <a:rPr lang="en-US" sz="2400" dirty="0" err="1"/>
              <a:t>dois</a:t>
            </a:r>
            <a:r>
              <a:rPr lang="en-US" sz="2400" dirty="0"/>
              <a:t> </a:t>
            </a:r>
            <a:r>
              <a:rPr lang="en-US" sz="2400" b="1" dirty="0" err="1"/>
              <a:t>modos</a:t>
            </a:r>
            <a:r>
              <a:rPr lang="en-US" sz="2400" b="1" dirty="0"/>
              <a:t> de </a:t>
            </a:r>
            <a:r>
              <a:rPr lang="en-US" sz="2400" b="1" dirty="0" err="1"/>
              <a:t>operação</a:t>
            </a:r>
            <a:r>
              <a:rPr lang="en-US" sz="2400" b="1" dirty="0"/>
              <a:t> </a:t>
            </a:r>
            <a:r>
              <a:rPr lang="en-US" sz="2400" dirty="0"/>
              <a:t>para </a:t>
            </a:r>
            <a:r>
              <a:rPr lang="en-US" sz="2400" dirty="0" err="1"/>
              <a:t>proteger</a:t>
            </a:r>
            <a:r>
              <a:rPr lang="en-US" sz="2400" dirty="0"/>
              <a:t> o </a:t>
            </a:r>
            <a:r>
              <a:rPr lang="en-US" sz="2400" dirty="0" err="1"/>
              <a:t>próprio</a:t>
            </a:r>
            <a:r>
              <a:rPr lang="en-US" sz="2400" dirty="0"/>
              <a:t> </a:t>
            </a:r>
            <a:r>
              <a:rPr lang="en-US" sz="2400" dirty="0" err="1"/>
              <a:t>sistema</a:t>
            </a:r>
            <a:r>
              <a:rPr lang="en-US" sz="2400" dirty="0"/>
              <a:t> </a:t>
            </a:r>
            <a:r>
              <a:rPr lang="en-US" sz="2400" dirty="0" err="1"/>
              <a:t>operativo</a:t>
            </a:r>
            <a:r>
              <a:rPr lang="en-US" sz="2400" dirty="0"/>
              <a:t>: </a:t>
            </a:r>
            <a:r>
              <a:rPr lang="en-US" sz="2400" dirty="0" err="1"/>
              <a:t>núcleo</a:t>
            </a:r>
            <a:r>
              <a:rPr lang="en-US" sz="2400" dirty="0"/>
              <a:t> e </a:t>
            </a:r>
            <a:r>
              <a:rPr lang="en-US" sz="2400" dirty="0" err="1"/>
              <a:t>utilizador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 err="1"/>
              <a:t>Dois</a:t>
            </a:r>
            <a:r>
              <a:rPr lang="en-US" sz="2400" dirty="0"/>
              <a:t> </a:t>
            </a:r>
            <a:r>
              <a:rPr lang="en-US" sz="2400" dirty="0" err="1"/>
              <a:t>tipos</a:t>
            </a:r>
            <a:r>
              <a:rPr lang="en-US" sz="2400" dirty="0"/>
              <a:t> </a:t>
            </a:r>
            <a:r>
              <a:rPr lang="en-US" sz="2400" dirty="0" err="1"/>
              <a:t>principais</a:t>
            </a:r>
            <a:r>
              <a:rPr lang="en-US" sz="2400" dirty="0"/>
              <a:t> de </a:t>
            </a:r>
            <a:r>
              <a:rPr lang="en-US" sz="2400" dirty="0" err="1"/>
              <a:t>protecção</a:t>
            </a:r>
            <a:r>
              <a:rPr lang="en-US" sz="2400" dirty="0"/>
              <a:t>: </a:t>
            </a:r>
            <a:r>
              <a:rPr lang="en-US" sz="2400" b="1" dirty="0" err="1"/>
              <a:t>protecção</a:t>
            </a:r>
            <a:r>
              <a:rPr lang="en-US" sz="2400" b="1" dirty="0"/>
              <a:t> de </a:t>
            </a:r>
            <a:r>
              <a:rPr lang="en-US" sz="2400" b="1" dirty="0" err="1"/>
              <a:t>memória</a:t>
            </a:r>
            <a:r>
              <a:rPr lang="en-US" sz="2400" dirty="0"/>
              <a:t> e </a:t>
            </a:r>
            <a:r>
              <a:rPr lang="en-US" sz="2400" b="1" dirty="0" err="1"/>
              <a:t>controlo</a:t>
            </a:r>
            <a:r>
              <a:rPr lang="en-US" sz="2400" b="1" dirty="0"/>
              <a:t> de </a:t>
            </a:r>
            <a:r>
              <a:rPr lang="en-US" sz="2400" b="1" dirty="0" err="1"/>
              <a:t>acesso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1748271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BC077-8955-0D4B-B37E-C8A98F23F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Protecção</a:t>
            </a:r>
            <a:r>
              <a:rPr lang="en-US" dirty="0"/>
              <a:t> de </a:t>
            </a:r>
            <a:r>
              <a:rPr lang="en-US" dirty="0" err="1"/>
              <a:t>memória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0CA5A6-7670-ED41-8EFB-9BC3BD281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854FE5-583A-5A47-8E3C-150F8178D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C85F5B-EDDF-E740-9C7E-C9E7630C2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03F3D1-0AE4-FF4B-9294-AF7EEB0EFDEA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err="1"/>
              <a:t>Ideia</a:t>
            </a:r>
            <a:r>
              <a:rPr lang="en-US" dirty="0"/>
              <a:t> </a:t>
            </a:r>
            <a:r>
              <a:rPr lang="en-US" dirty="0" err="1"/>
              <a:t>chave</a:t>
            </a:r>
            <a:r>
              <a:rPr lang="en-US" dirty="0"/>
              <a:t>: </a:t>
            </a:r>
            <a:r>
              <a:rPr lang="en-US" dirty="0" err="1"/>
              <a:t>separar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espaços</a:t>
            </a:r>
            <a:r>
              <a:rPr lang="en-US" dirty="0"/>
              <a:t> de </a:t>
            </a:r>
            <a:r>
              <a:rPr lang="en-US" dirty="0" err="1"/>
              <a:t>endereçamento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0B8F9A-A67F-614A-A21D-E530F439FAD9}"/>
              </a:ext>
            </a:extLst>
          </p:cNvPr>
          <p:cNvSpPr/>
          <p:nvPr/>
        </p:nvSpPr>
        <p:spPr>
          <a:xfrm>
            <a:off x="1165773" y="1965960"/>
            <a:ext cx="1948543" cy="382166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67C237-02A7-514D-B41D-3CD85908578A}"/>
              </a:ext>
            </a:extLst>
          </p:cNvPr>
          <p:cNvSpPr/>
          <p:nvPr/>
        </p:nvSpPr>
        <p:spPr>
          <a:xfrm>
            <a:off x="1165773" y="2302510"/>
            <a:ext cx="1948543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Programa</a:t>
            </a:r>
            <a:r>
              <a:rPr lang="en-US" dirty="0"/>
              <a:t> A</a:t>
            </a:r>
          </a:p>
          <a:p>
            <a:pPr algn="ctr"/>
            <a:r>
              <a:rPr lang="en-US" dirty="0"/>
              <a:t>(</a:t>
            </a:r>
            <a:r>
              <a:rPr lang="en-US" dirty="0" err="1"/>
              <a:t>instruções</a:t>
            </a:r>
            <a:r>
              <a:rPr lang="en-US" dirty="0"/>
              <a:t> e dados)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C74E463-67B0-2C4F-8CE9-A105E85D0C7F}"/>
              </a:ext>
            </a:extLst>
          </p:cNvPr>
          <p:cNvSpPr/>
          <p:nvPr/>
        </p:nvSpPr>
        <p:spPr>
          <a:xfrm>
            <a:off x="1165773" y="4472849"/>
            <a:ext cx="1948543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Programa</a:t>
            </a:r>
            <a:r>
              <a:rPr lang="en-US" dirty="0"/>
              <a:t> B</a:t>
            </a:r>
          </a:p>
          <a:p>
            <a:pPr algn="ctr"/>
            <a:r>
              <a:rPr lang="en-US" dirty="0"/>
              <a:t>(</a:t>
            </a:r>
            <a:r>
              <a:rPr lang="en-US" dirty="0" err="1"/>
              <a:t>instruções</a:t>
            </a:r>
            <a:r>
              <a:rPr lang="en-US" dirty="0"/>
              <a:t> e dados)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BBD7409-9F3C-3342-8CA6-9C56A0CD98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551" y="4584882"/>
            <a:ext cx="505278" cy="50527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F0F3882-BE44-844B-8142-200B28B3B852}"/>
              </a:ext>
            </a:extLst>
          </p:cNvPr>
          <p:cNvSpPr txBox="1"/>
          <p:nvPr/>
        </p:nvSpPr>
        <p:spPr>
          <a:xfrm>
            <a:off x="1777170" y="5859474"/>
            <a:ext cx="912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Antes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EC27F1-CE6B-AC46-B84D-DC14CF2EF7F5}"/>
              </a:ext>
            </a:extLst>
          </p:cNvPr>
          <p:cNvSpPr txBox="1"/>
          <p:nvPr/>
        </p:nvSpPr>
        <p:spPr>
          <a:xfrm>
            <a:off x="94646" y="5410200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000…000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71D435-AFD6-9D4B-81C6-0FBC6180EE86}"/>
              </a:ext>
            </a:extLst>
          </p:cNvPr>
          <p:cNvSpPr txBox="1"/>
          <p:nvPr/>
        </p:nvSpPr>
        <p:spPr>
          <a:xfrm>
            <a:off x="94646" y="1889760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FFF…FFF</a:t>
            </a: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BDB381A2-9B64-9945-BFF2-CED376751BCB}"/>
              </a:ext>
            </a:extLst>
          </p:cNvPr>
          <p:cNvSpPr/>
          <p:nvPr/>
        </p:nvSpPr>
        <p:spPr>
          <a:xfrm>
            <a:off x="2762751" y="2722517"/>
            <a:ext cx="818649" cy="2302329"/>
          </a:xfrm>
          <a:custGeom>
            <a:avLst/>
            <a:gdLst>
              <a:gd name="connsiteX0" fmla="*/ 326571 w 818649"/>
              <a:gd name="connsiteY0" fmla="*/ 2302329 h 2302329"/>
              <a:gd name="connsiteX1" fmla="*/ 734786 w 818649"/>
              <a:gd name="connsiteY1" fmla="*/ 1502229 h 2302329"/>
              <a:gd name="connsiteX2" fmla="*/ 751114 w 818649"/>
              <a:gd name="connsiteY2" fmla="*/ 326572 h 2302329"/>
              <a:gd name="connsiteX3" fmla="*/ 0 w 818649"/>
              <a:gd name="connsiteY3" fmla="*/ 0 h 2302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18649" h="2302329">
                <a:moveTo>
                  <a:pt x="326571" y="2302329"/>
                </a:moveTo>
                <a:cubicBezTo>
                  <a:pt x="495300" y="2066925"/>
                  <a:pt x="664029" y="1831522"/>
                  <a:pt x="734786" y="1502229"/>
                </a:cubicBezTo>
                <a:cubicBezTo>
                  <a:pt x="805543" y="1172936"/>
                  <a:pt x="873578" y="576943"/>
                  <a:pt x="751114" y="326572"/>
                </a:cubicBezTo>
                <a:cubicBezTo>
                  <a:pt x="628650" y="76201"/>
                  <a:pt x="314325" y="38100"/>
                  <a:pt x="0" y="0"/>
                </a:cubicBezTo>
              </a:path>
            </a:pathLst>
          </a:custGeom>
          <a:noFill/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50FA94B-E313-2B41-A751-04CF4E7D8FE0}"/>
              </a:ext>
            </a:extLst>
          </p:cNvPr>
          <p:cNvSpPr/>
          <p:nvPr/>
        </p:nvSpPr>
        <p:spPr>
          <a:xfrm>
            <a:off x="4734124" y="1965960"/>
            <a:ext cx="1948543" cy="382166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20BAA6C-C648-AA46-8434-031282D52A78}"/>
              </a:ext>
            </a:extLst>
          </p:cNvPr>
          <p:cNvSpPr/>
          <p:nvPr/>
        </p:nvSpPr>
        <p:spPr>
          <a:xfrm>
            <a:off x="4734124" y="2302510"/>
            <a:ext cx="1948543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Programa</a:t>
            </a:r>
            <a:r>
              <a:rPr lang="en-US" dirty="0"/>
              <a:t> A</a:t>
            </a:r>
          </a:p>
          <a:p>
            <a:pPr algn="ctr"/>
            <a:r>
              <a:rPr lang="en-US" dirty="0"/>
              <a:t>(</a:t>
            </a:r>
            <a:r>
              <a:rPr lang="en-US" dirty="0" err="1"/>
              <a:t>instruções</a:t>
            </a:r>
            <a:r>
              <a:rPr lang="en-US" dirty="0"/>
              <a:t> e dados)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8A6B2CE-C1F8-DF4A-9B37-F2D1454C379C}"/>
              </a:ext>
            </a:extLst>
          </p:cNvPr>
          <p:cNvSpPr txBox="1"/>
          <p:nvPr/>
        </p:nvSpPr>
        <p:spPr>
          <a:xfrm>
            <a:off x="4734124" y="5859474"/>
            <a:ext cx="4215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Depois</a:t>
            </a:r>
            <a:endParaRPr lang="en-US" sz="2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49D5FCB-E23D-2C4D-AA97-D8D0F7B1BC95}"/>
              </a:ext>
            </a:extLst>
          </p:cNvPr>
          <p:cNvSpPr txBox="1"/>
          <p:nvPr/>
        </p:nvSpPr>
        <p:spPr>
          <a:xfrm>
            <a:off x="3662997" y="5410200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000…000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9928DB-CD51-EB43-BEC7-535BEDBD7751}"/>
              </a:ext>
            </a:extLst>
          </p:cNvPr>
          <p:cNvSpPr txBox="1"/>
          <p:nvPr/>
        </p:nvSpPr>
        <p:spPr>
          <a:xfrm>
            <a:off x="3662997" y="1889760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FFF…FFF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D4BD95D-D19A-0F44-9397-070DBFD62EAF}"/>
              </a:ext>
            </a:extLst>
          </p:cNvPr>
          <p:cNvSpPr/>
          <p:nvPr/>
        </p:nvSpPr>
        <p:spPr>
          <a:xfrm>
            <a:off x="7001435" y="1973378"/>
            <a:ext cx="1948543" cy="382166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4F97376-AFAA-244D-847B-85967FDCAA1C}"/>
              </a:ext>
            </a:extLst>
          </p:cNvPr>
          <p:cNvSpPr/>
          <p:nvPr/>
        </p:nvSpPr>
        <p:spPr>
          <a:xfrm>
            <a:off x="7001435" y="2302510"/>
            <a:ext cx="1948543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Programa</a:t>
            </a:r>
            <a:r>
              <a:rPr lang="en-US" dirty="0"/>
              <a:t> B</a:t>
            </a:r>
          </a:p>
          <a:p>
            <a:pPr algn="ctr"/>
            <a:r>
              <a:rPr lang="en-US" dirty="0"/>
              <a:t>(</a:t>
            </a:r>
            <a:r>
              <a:rPr lang="en-US" dirty="0" err="1"/>
              <a:t>instruções</a:t>
            </a:r>
            <a:r>
              <a:rPr lang="en-US" dirty="0"/>
              <a:t> e dados)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5B943A03-1369-B44A-A984-07F49A7B3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2213" y="2414543"/>
            <a:ext cx="505278" cy="505278"/>
          </a:xfrm>
          <a:prstGeom prst="rect">
            <a:avLst/>
          </a:prstGeom>
        </p:spPr>
      </p:pic>
      <p:sp>
        <p:nvSpPr>
          <p:cNvPr id="29" name="Right Arrow 28">
            <a:extLst>
              <a:ext uri="{FF2B5EF4-FFF2-40B4-BE49-F238E27FC236}">
                <a16:creationId xmlns:a16="http://schemas.microsoft.com/office/drawing/2014/main" id="{1D3705A6-EBB6-3B42-ABC4-FCDE7A5D62E8}"/>
              </a:ext>
            </a:extLst>
          </p:cNvPr>
          <p:cNvSpPr/>
          <p:nvPr/>
        </p:nvSpPr>
        <p:spPr>
          <a:xfrm>
            <a:off x="3805756" y="3524403"/>
            <a:ext cx="609600" cy="6858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1700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52FA1-EE58-FB4C-B056-B69555A1F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Memória</a:t>
            </a:r>
            <a:r>
              <a:rPr lang="en-US" dirty="0"/>
              <a:t> virtual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545653-583F-B049-B957-8665FD008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6E7177-AE23-6646-895C-6BD42736D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FBDE3-A7F9-FE4D-BBE0-4EB02B083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DC1486-F843-EA47-A7E5-D2F0B3E6759E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Cada</a:t>
            </a:r>
            <a:r>
              <a:rPr lang="en-US" sz="2400" dirty="0"/>
              <a:t> </a:t>
            </a:r>
            <a:r>
              <a:rPr lang="en-US" sz="2400" dirty="0" err="1"/>
              <a:t>programa</a:t>
            </a:r>
            <a:r>
              <a:rPr lang="en-US" sz="2400" dirty="0"/>
              <a:t> </a:t>
            </a:r>
            <a:r>
              <a:rPr lang="en-US" sz="2400" dirty="0" err="1"/>
              <a:t>executa</a:t>
            </a:r>
            <a:r>
              <a:rPr lang="en-US" sz="2400" dirty="0"/>
              <a:t>-se </a:t>
            </a:r>
            <a:r>
              <a:rPr lang="en-US" sz="2400" dirty="0" err="1"/>
              <a:t>num</a:t>
            </a:r>
            <a:r>
              <a:rPr lang="en-US" sz="2400" dirty="0"/>
              <a:t> </a:t>
            </a:r>
            <a:r>
              <a:rPr lang="en-US" sz="2400" b="1" dirty="0" err="1"/>
              <a:t>espaço</a:t>
            </a:r>
            <a:r>
              <a:rPr lang="en-US" sz="2400" b="1" dirty="0"/>
              <a:t> de </a:t>
            </a:r>
            <a:r>
              <a:rPr lang="en-US" sz="2400" b="1" dirty="0" err="1"/>
              <a:t>endereçamento</a:t>
            </a:r>
            <a:r>
              <a:rPr lang="en-US" sz="2400" b="1" dirty="0"/>
              <a:t> virtual</a:t>
            </a:r>
            <a:r>
              <a:rPr lang="en-US" sz="2400" dirty="0"/>
              <a:t> </a:t>
            </a:r>
            <a:r>
              <a:rPr lang="en-US" sz="2400" dirty="0" err="1"/>
              <a:t>isolado</a:t>
            </a:r>
            <a:r>
              <a:rPr lang="en-US" sz="2400" dirty="0"/>
              <a:t> de </a:t>
            </a:r>
            <a:r>
              <a:rPr lang="en-US" sz="2400" dirty="0" err="1"/>
              <a:t>todos</a:t>
            </a:r>
            <a:r>
              <a:rPr lang="en-US" sz="2400" dirty="0"/>
              <a:t> </a:t>
            </a:r>
            <a:r>
              <a:rPr lang="en-US" sz="2400" dirty="0" err="1"/>
              <a:t>os</a:t>
            </a:r>
            <a:r>
              <a:rPr lang="en-US" sz="2400" dirty="0"/>
              <a:t> outros</a:t>
            </a:r>
          </a:p>
          <a:p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endereços</a:t>
            </a:r>
            <a:r>
              <a:rPr lang="en-US" sz="2400" dirty="0"/>
              <a:t> </a:t>
            </a:r>
            <a:r>
              <a:rPr lang="en-US" sz="2400" dirty="0" err="1"/>
              <a:t>virtuais</a:t>
            </a:r>
            <a:r>
              <a:rPr lang="en-US" sz="2400" dirty="0"/>
              <a:t> </a:t>
            </a:r>
            <a:r>
              <a:rPr lang="en-US" sz="2400" dirty="0" err="1"/>
              <a:t>são</a:t>
            </a:r>
            <a:r>
              <a:rPr lang="en-US" sz="2400" dirty="0"/>
              <a:t> </a:t>
            </a:r>
            <a:r>
              <a:rPr lang="en-US" sz="2400" dirty="0" err="1"/>
              <a:t>traduzidos</a:t>
            </a:r>
            <a:r>
              <a:rPr lang="en-US" sz="2400" dirty="0"/>
              <a:t> </a:t>
            </a:r>
            <a:r>
              <a:rPr lang="en-US" sz="2400" dirty="0" err="1"/>
              <a:t>automaticamente</a:t>
            </a:r>
            <a:r>
              <a:rPr lang="en-US" sz="2400" dirty="0"/>
              <a:t> para </a:t>
            </a:r>
            <a:r>
              <a:rPr lang="en-US" sz="2400" dirty="0" err="1"/>
              <a:t>endereços</a:t>
            </a:r>
            <a:r>
              <a:rPr lang="en-US" sz="2400" dirty="0"/>
              <a:t> </a:t>
            </a:r>
            <a:r>
              <a:rPr lang="en-US" sz="2400" dirty="0" err="1"/>
              <a:t>físicos</a:t>
            </a:r>
            <a:endParaRPr lang="en-US" sz="2400" dirty="0"/>
          </a:p>
        </p:txBody>
      </p:sp>
      <p:graphicFrame>
        <p:nvGraphicFramePr>
          <p:cNvPr id="7" name="Object 10">
            <a:extLst>
              <a:ext uri="{FF2B5EF4-FFF2-40B4-BE49-F238E27FC236}">
                <a16:creationId xmlns:a16="http://schemas.microsoft.com/office/drawing/2014/main" id="{8BDA93B1-215A-4045-9915-CA4B905533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2835739"/>
              </p:ext>
            </p:extLst>
          </p:nvPr>
        </p:nvGraphicFramePr>
        <p:xfrm>
          <a:off x="1603248" y="2880864"/>
          <a:ext cx="5711952" cy="32760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1" name="Visio" r:id="rId3" imgW="6526816" imgH="3743134" progId="Visio.Drawing.11">
                  <p:embed/>
                </p:oleObj>
              </mc:Choice>
              <mc:Fallback>
                <p:oleObj name="Visio" r:id="rId3" imgW="6526816" imgH="3743134" progId="Visio.Drawing.11">
                  <p:embed/>
                  <p:pic>
                    <p:nvPicPr>
                      <p:cNvPr id="205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3248" y="2880864"/>
                        <a:ext cx="5711952" cy="32760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12700">
                            <a:solidFill>
                              <a:schemeClr val="tx1"/>
                            </a:solidFill>
                            <a:miter lim="800000"/>
                            <a:headEnd type="none" w="sm" len="sm"/>
                            <a:tailEnd type="none" w="sm" len="sm"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71882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CE6CB-6956-2243-A39F-B1DE164B5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Processos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D4AFB1-B09F-7F44-BB4B-16D48D78C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4684DC-5CFD-CC45-9943-B78C88626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315998-B896-4741-8609-434F35536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91F41B-50EB-5246-819E-CC2D4E3031B3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3657600" cy="4937760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aplicação</a:t>
            </a:r>
            <a:r>
              <a:rPr lang="en-US" dirty="0"/>
              <a:t> </a:t>
            </a:r>
            <a:r>
              <a:rPr lang="en-US" dirty="0" err="1"/>
              <a:t>executa</a:t>
            </a:r>
            <a:r>
              <a:rPr lang="en-US" dirty="0"/>
              <a:t>-se </a:t>
            </a:r>
            <a:r>
              <a:rPr lang="en-US" dirty="0" err="1"/>
              <a:t>então</a:t>
            </a:r>
            <a:r>
              <a:rPr lang="en-US" dirty="0"/>
              <a:t> no </a:t>
            </a:r>
            <a:r>
              <a:rPr lang="en-US" dirty="0" err="1"/>
              <a:t>contexto</a:t>
            </a:r>
            <a:r>
              <a:rPr lang="en-US" dirty="0"/>
              <a:t> de um </a:t>
            </a:r>
            <a:r>
              <a:rPr lang="en-US" b="1" dirty="0" err="1"/>
              <a:t>processo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Um </a:t>
            </a:r>
            <a:r>
              <a:rPr lang="en-US" dirty="0" err="1"/>
              <a:t>processo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um </a:t>
            </a:r>
            <a:r>
              <a:rPr lang="en-US" dirty="0" err="1"/>
              <a:t>espaço</a:t>
            </a:r>
            <a:r>
              <a:rPr lang="en-US" dirty="0"/>
              <a:t> de </a:t>
            </a:r>
            <a:r>
              <a:rPr lang="en-US" dirty="0" err="1"/>
              <a:t>endereçamento</a:t>
            </a:r>
            <a:r>
              <a:rPr lang="en-US" dirty="0"/>
              <a:t> virtual </a:t>
            </a:r>
            <a:r>
              <a:rPr lang="en-US" dirty="0" err="1"/>
              <a:t>próprio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Garante</a:t>
            </a:r>
            <a:r>
              <a:rPr lang="en-US" dirty="0"/>
              <a:t> </a:t>
            </a:r>
            <a:r>
              <a:rPr lang="en-US" b="1" dirty="0" err="1"/>
              <a:t>isolamento</a:t>
            </a:r>
            <a:r>
              <a:rPr lang="en-US" dirty="0"/>
              <a:t> e </a:t>
            </a:r>
            <a:r>
              <a:rPr lang="en-US" dirty="0" err="1"/>
              <a:t>protecção</a:t>
            </a:r>
            <a:r>
              <a:rPr lang="en-US" dirty="0"/>
              <a:t> de </a:t>
            </a:r>
            <a:r>
              <a:rPr lang="en-US" dirty="0" err="1"/>
              <a:t>memória</a:t>
            </a:r>
            <a:r>
              <a:rPr lang="en-US" dirty="0"/>
              <a:t> entre </a:t>
            </a:r>
            <a:r>
              <a:rPr lang="en-US" dirty="0" err="1"/>
              <a:t>aplicações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C608CF-7ABE-8B47-A3BF-F93121E9D4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516"/>
          <a:stretch/>
        </p:blipFill>
        <p:spPr>
          <a:xfrm>
            <a:off x="4267200" y="1242222"/>
            <a:ext cx="4447721" cy="498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3004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4FBE9-322B-C747-9818-6A0661DFB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Controlo</a:t>
            </a:r>
            <a:r>
              <a:rPr lang="en-US" dirty="0"/>
              <a:t> de </a:t>
            </a:r>
            <a:r>
              <a:rPr lang="en-US" dirty="0" err="1"/>
              <a:t>acesso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D4E13E-A519-6944-B00F-2492FE154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DA1627-0D5F-A74F-A41D-ED7663AB9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07B920-0982-2347-9A73-127DB3BC9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15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6035C4-0171-D04F-A59E-389ADDDE824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Como </a:t>
            </a:r>
            <a:r>
              <a:rPr lang="en-US" dirty="0" err="1"/>
              <a:t>impedir</a:t>
            </a:r>
            <a:r>
              <a:rPr lang="en-US" dirty="0"/>
              <a:t> que </a:t>
            </a:r>
            <a:r>
              <a:rPr lang="en-US" dirty="0" err="1"/>
              <a:t>processos</a:t>
            </a:r>
            <a:r>
              <a:rPr lang="en-US" dirty="0"/>
              <a:t> de </a:t>
            </a:r>
            <a:r>
              <a:rPr lang="en-US" dirty="0" err="1"/>
              <a:t>utilizadores</a:t>
            </a:r>
            <a:r>
              <a:rPr lang="en-US" dirty="0"/>
              <a:t> </a:t>
            </a:r>
            <a:r>
              <a:rPr lang="en-US" dirty="0" err="1"/>
              <a:t>diferentes</a:t>
            </a:r>
            <a:r>
              <a:rPr lang="en-US" dirty="0"/>
              <a:t> </a:t>
            </a:r>
            <a:r>
              <a:rPr lang="en-US" dirty="0" err="1"/>
              <a:t>façam</a:t>
            </a:r>
            <a:r>
              <a:rPr lang="en-US" dirty="0"/>
              <a:t> </a:t>
            </a:r>
            <a:r>
              <a:rPr lang="en-US" dirty="0" err="1"/>
              <a:t>acessos</a:t>
            </a:r>
            <a:r>
              <a:rPr lang="en-US" dirty="0"/>
              <a:t> de forma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autorizada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Por </a:t>
            </a:r>
            <a:r>
              <a:rPr lang="en-US" dirty="0" err="1"/>
              <a:t>exemplo</a:t>
            </a:r>
            <a:r>
              <a:rPr lang="en-US" dirty="0"/>
              <a:t>, impede Alice de </a:t>
            </a:r>
            <a:r>
              <a:rPr lang="en-US" dirty="0" err="1"/>
              <a:t>ler</a:t>
            </a:r>
            <a:r>
              <a:rPr lang="en-US" dirty="0"/>
              <a:t> </a:t>
            </a:r>
            <a:r>
              <a:rPr lang="en-US" dirty="0" err="1"/>
              <a:t>ficheiros</a:t>
            </a:r>
            <a:r>
              <a:rPr lang="en-US" dirty="0"/>
              <a:t> </a:t>
            </a:r>
            <a:r>
              <a:rPr lang="en-US" dirty="0" err="1"/>
              <a:t>privados</a:t>
            </a:r>
            <a:r>
              <a:rPr lang="en-US" dirty="0"/>
              <a:t> do Bob?</a:t>
            </a:r>
          </a:p>
          <a:p>
            <a:pPr lvl="1"/>
            <a:endParaRPr lang="en-US" dirty="0"/>
          </a:p>
          <a:p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/>
              <a:t>controlo</a:t>
            </a:r>
            <a:r>
              <a:rPr lang="en-US" dirty="0"/>
              <a:t> de </a:t>
            </a:r>
            <a:r>
              <a:rPr lang="en-US" dirty="0" err="1"/>
              <a:t>acesso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Linux</a:t>
            </a:r>
          </a:p>
          <a:p>
            <a:pPr lvl="1"/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utilizador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um </a:t>
            </a:r>
            <a:r>
              <a:rPr lang="en-US" b="1" dirty="0"/>
              <a:t>username</a:t>
            </a:r>
            <a:endParaRPr lang="en-US" dirty="0"/>
          </a:p>
          <a:p>
            <a:pPr lvl="1"/>
            <a:r>
              <a:rPr lang="en-US" dirty="0" err="1"/>
              <a:t>Cada</a:t>
            </a:r>
            <a:r>
              <a:rPr lang="en-US" dirty="0"/>
              <a:t> username </a:t>
            </a:r>
            <a:r>
              <a:rPr lang="en-US" dirty="0" err="1"/>
              <a:t>tem</a:t>
            </a:r>
            <a:r>
              <a:rPr lang="en-US" dirty="0"/>
              <a:t> um </a:t>
            </a:r>
            <a:r>
              <a:rPr lang="en-US" b="1" dirty="0"/>
              <a:t>user id (UID)</a:t>
            </a:r>
            <a:r>
              <a:rPr lang="en-US" dirty="0"/>
              <a:t> e um </a:t>
            </a:r>
            <a:r>
              <a:rPr lang="en-US" b="1" dirty="0"/>
              <a:t>group id (GID)</a:t>
            </a:r>
          </a:p>
          <a:p>
            <a:pPr lvl="1"/>
            <a:r>
              <a:rPr lang="en-US" dirty="0" err="1"/>
              <a:t>Cada</a:t>
            </a:r>
            <a:r>
              <a:rPr lang="en-US" dirty="0"/>
              <a:t> objecto (</a:t>
            </a:r>
            <a:r>
              <a:rPr lang="en-US" dirty="0" err="1"/>
              <a:t>ficheiro</a:t>
            </a:r>
            <a:r>
              <a:rPr lang="en-US" dirty="0"/>
              <a:t>, pasta, etc.) </a:t>
            </a:r>
            <a:r>
              <a:rPr lang="en-US" dirty="0" err="1"/>
              <a:t>tem</a:t>
            </a:r>
            <a:r>
              <a:rPr lang="en-US" dirty="0"/>
              <a:t>:</a:t>
            </a:r>
          </a:p>
          <a:p>
            <a:pPr lvl="2"/>
            <a:r>
              <a:rPr lang="en-US" dirty="0"/>
              <a:t>Um </a:t>
            </a:r>
            <a:r>
              <a:rPr lang="en-US" b="1" dirty="0" err="1"/>
              <a:t>dono</a:t>
            </a:r>
            <a:r>
              <a:rPr lang="en-US" b="1" dirty="0"/>
              <a:t> UID </a:t>
            </a:r>
            <a:r>
              <a:rPr lang="en-US" dirty="0"/>
              <a:t>e um </a:t>
            </a:r>
            <a:r>
              <a:rPr lang="en-US" b="1" dirty="0" err="1"/>
              <a:t>grupo</a:t>
            </a:r>
            <a:r>
              <a:rPr lang="en-US" b="1" dirty="0"/>
              <a:t> GID</a:t>
            </a:r>
          </a:p>
          <a:p>
            <a:pPr lvl="2"/>
            <a:r>
              <a:rPr lang="en-US" b="1" dirty="0" err="1"/>
              <a:t>Permissões</a:t>
            </a:r>
            <a:r>
              <a:rPr lang="en-US" b="1" dirty="0"/>
              <a:t> de </a:t>
            </a:r>
            <a:r>
              <a:rPr lang="en-US" b="1" dirty="0" err="1"/>
              <a:t>acesso</a:t>
            </a:r>
            <a:r>
              <a:rPr lang="en-US" dirty="0"/>
              <a:t>: </a:t>
            </a:r>
            <a:r>
              <a:rPr lang="en-US" dirty="0" err="1"/>
              <a:t>rwx</a:t>
            </a:r>
            <a:r>
              <a:rPr lang="en-US" dirty="0"/>
              <a:t> (read, write, execute) para </a:t>
            </a:r>
            <a:r>
              <a:rPr lang="en-US" dirty="0" err="1"/>
              <a:t>dono</a:t>
            </a:r>
            <a:r>
              <a:rPr lang="en-US" dirty="0"/>
              <a:t>, </a:t>
            </a:r>
            <a:r>
              <a:rPr lang="en-US" dirty="0" err="1"/>
              <a:t>grupo</a:t>
            </a:r>
            <a:r>
              <a:rPr lang="en-US" dirty="0"/>
              <a:t>, e </a:t>
            </a:r>
            <a:r>
              <a:rPr lang="en-US" dirty="0" err="1"/>
              <a:t>mundo</a:t>
            </a:r>
            <a:r>
              <a:rPr lang="en-US" dirty="0"/>
              <a:t> (9 bits)</a:t>
            </a:r>
          </a:p>
        </p:txBody>
      </p:sp>
    </p:spTree>
    <p:extLst>
      <p:ext uri="{BB962C8B-B14F-4D97-AF65-F5344CB8AC3E}">
        <p14:creationId xmlns:p14="http://schemas.microsoft.com/office/powerpoint/2010/main" val="30241181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637C9-9F08-5E44-B04F-A9BE53569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Controlo</a:t>
            </a:r>
            <a:r>
              <a:rPr lang="en-US" dirty="0"/>
              <a:t> de </a:t>
            </a:r>
            <a:r>
              <a:rPr lang="en-US" dirty="0" err="1"/>
              <a:t>acesso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3FB3D5-DF1D-2A4E-B3E8-B3D699D4B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73FE2C-1811-494B-A0DF-E5A94CF89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AEC865-6578-F04F-8C20-B563B735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16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B2A3CE-3ABA-064C-B34D-D6CFAD47CCCF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Exemplo</a:t>
            </a:r>
            <a:r>
              <a:rPr lang="en-US" dirty="0"/>
              <a:t> de </a:t>
            </a:r>
            <a:r>
              <a:rPr lang="en-US" dirty="0" err="1"/>
              <a:t>permissões</a:t>
            </a:r>
            <a:r>
              <a:rPr lang="en-US" dirty="0"/>
              <a:t> de um </a:t>
            </a:r>
            <a:r>
              <a:rPr lang="en-US" dirty="0" err="1"/>
              <a:t>ficheiro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lista</a:t>
            </a:r>
            <a:r>
              <a:rPr lang="en-US" dirty="0"/>
              <a:t> de </a:t>
            </a:r>
            <a:r>
              <a:rPr lang="en-US" dirty="0" err="1"/>
              <a:t>permissões</a:t>
            </a:r>
            <a:r>
              <a:rPr lang="en-US" dirty="0"/>
              <a:t> </a:t>
            </a:r>
            <a:r>
              <a:rPr lang="en-US" dirty="0" err="1"/>
              <a:t>chama</a:t>
            </a:r>
            <a:r>
              <a:rPr lang="en-US" dirty="0"/>
              <a:t>-se </a:t>
            </a:r>
            <a:r>
              <a:rPr lang="en-US" b="1" dirty="0"/>
              <a:t>Access Control List (ACL)</a:t>
            </a:r>
          </a:p>
          <a:p>
            <a:endParaRPr lang="en-US" dirty="0"/>
          </a:p>
          <a:p>
            <a:r>
              <a:rPr lang="en-US" dirty="0" err="1"/>
              <a:t>Existe</a:t>
            </a:r>
            <a:r>
              <a:rPr lang="en-US" dirty="0"/>
              <a:t> um </a:t>
            </a:r>
            <a:r>
              <a:rPr lang="en-US" dirty="0" err="1"/>
              <a:t>utilizador</a:t>
            </a:r>
            <a:r>
              <a:rPr lang="en-US" dirty="0"/>
              <a:t> especial </a:t>
            </a:r>
            <a:r>
              <a:rPr lang="en-US" dirty="0" err="1"/>
              <a:t>chamado</a:t>
            </a:r>
            <a:r>
              <a:rPr lang="en-US" dirty="0"/>
              <a:t> </a:t>
            </a:r>
            <a:r>
              <a:rPr lang="en-US" b="1" dirty="0"/>
              <a:t>root</a:t>
            </a:r>
          </a:p>
          <a:p>
            <a:pPr lvl="1"/>
            <a:r>
              <a:rPr lang="en-US" dirty="0" err="1"/>
              <a:t>Tem</a:t>
            </a:r>
            <a:r>
              <a:rPr lang="en-US" dirty="0"/>
              <a:t> o UID 0 e </a:t>
            </a:r>
            <a:r>
              <a:rPr lang="en-US" dirty="0" err="1"/>
              <a:t>é</a:t>
            </a:r>
            <a:r>
              <a:rPr lang="en-US" dirty="0"/>
              <a:t> o </a:t>
            </a:r>
            <a:r>
              <a:rPr lang="en-US" dirty="0" err="1"/>
              <a:t>administrador</a:t>
            </a:r>
            <a:r>
              <a:rPr lang="en-US" dirty="0"/>
              <a:t> do </a:t>
            </a:r>
            <a:r>
              <a:rPr lang="en-US" dirty="0" err="1"/>
              <a:t>sistema</a:t>
            </a:r>
            <a:endParaRPr lang="en-US" dirty="0"/>
          </a:p>
          <a:p>
            <a:pPr lvl="1"/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praticamente</a:t>
            </a:r>
            <a:r>
              <a:rPr lang="en-US" dirty="0"/>
              <a:t>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direitos</a:t>
            </a:r>
            <a:r>
              <a:rPr lang="en-US" dirty="0"/>
              <a:t> de </a:t>
            </a:r>
            <a:r>
              <a:rPr lang="en-US" dirty="0" err="1"/>
              <a:t>acesso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sistema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C82D5B-6019-5845-B361-E100AA88C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700" y="1752600"/>
            <a:ext cx="4914900" cy="2144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2680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81F83-A39E-9D4D-93B5-ECD378FF1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Mecanismos</a:t>
            </a:r>
            <a:r>
              <a:rPr lang="en-US" dirty="0"/>
              <a:t> de </a:t>
            </a:r>
            <a:r>
              <a:rPr lang="en-US" dirty="0" err="1"/>
              <a:t>protecção</a:t>
            </a:r>
            <a:r>
              <a:rPr lang="en-US" dirty="0"/>
              <a:t> </a:t>
            </a:r>
            <a:r>
              <a:rPr lang="en-US" dirty="0" err="1"/>
              <a:t>nas</a:t>
            </a:r>
            <a:r>
              <a:rPr lang="en-US" dirty="0"/>
              <a:t> </a:t>
            </a:r>
            <a:r>
              <a:rPr lang="en-US" dirty="0" err="1"/>
              <a:t>linguagens</a:t>
            </a:r>
            <a:r>
              <a:rPr lang="en-US" dirty="0"/>
              <a:t> de </a:t>
            </a:r>
            <a:r>
              <a:rPr lang="en-US" dirty="0" err="1"/>
              <a:t>programação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8BA8A6-0A2F-7D4F-907A-C6E71C595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7A4EAF-58F6-C24E-B0F2-A01A9D1CC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ADF55E-41BA-9345-BD84-032433DE7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1277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F77C2-EBC8-DB47-AF69-B5845580F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Existem</a:t>
            </a:r>
            <a:r>
              <a:rPr lang="en-US" dirty="0"/>
              <a:t> </a:t>
            </a:r>
            <a:r>
              <a:rPr lang="en-US" dirty="0" err="1"/>
              <a:t>muitas</a:t>
            </a:r>
            <a:r>
              <a:rPr lang="en-US" dirty="0"/>
              <a:t> </a:t>
            </a:r>
            <a:r>
              <a:rPr lang="en-US" dirty="0" err="1"/>
              <a:t>linguagens</a:t>
            </a:r>
            <a:r>
              <a:rPr lang="en-US" dirty="0"/>
              <a:t> de </a:t>
            </a:r>
            <a:r>
              <a:rPr lang="en-US" dirty="0" err="1"/>
              <a:t>programação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D84CB3-1080-D141-BA73-20C6C4479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F46E7C-AAC4-1043-9DC0-ECA5D2C7A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E70E8F-362F-5643-9DB4-5A8091E30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18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C8F503-6438-4643-9A53-99F58323A682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 err="1"/>
              <a:t>Ataques</a:t>
            </a:r>
            <a:r>
              <a:rPr lang="en-US" sz="2400" dirty="0"/>
              <a:t> </a:t>
            </a:r>
            <a:r>
              <a:rPr lang="en-US" sz="2400" dirty="0" err="1"/>
              <a:t>em</a:t>
            </a:r>
            <a:r>
              <a:rPr lang="en-US" sz="2400" dirty="0"/>
              <a:t> software </a:t>
            </a:r>
            <a:r>
              <a:rPr lang="en-US" sz="2400" dirty="0" err="1"/>
              <a:t>podem</a:t>
            </a:r>
            <a:r>
              <a:rPr lang="en-US" sz="2400" dirty="0"/>
              <a:t> </a:t>
            </a:r>
            <a:r>
              <a:rPr lang="en-US" sz="2400" dirty="0" err="1"/>
              <a:t>surgir</a:t>
            </a:r>
            <a:r>
              <a:rPr lang="en-US" sz="2400" dirty="0"/>
              <a:t> </a:t>
            </a:r>
            <a:r>
              <a:rPr lang="en-US" sz="2400" dirty="0" err="1"/>
              <a:t>porque</a:t>
            </a:r>
            <a:r>
              <a:rPr lang="en-US" sz="2400" dirty="0"/>
              <a:t>:</a:t>
            </a:r>
          </a:p>
          <a:p>
            <a:pPr lvl="1"/>
            <a:r>
              <a:rPr lang="en-US" sz="2000" dirty="0" err="1"/>
              <a:t>Existem</a:t>
            </a:r>
            <a:r>
              <a:rPr lang="en-US" sz="2000" dirty="0"/>
              <a:t> </a:t>
            </a:r>
            <a:r>
              <a:rPr lang="en-US" sz="2000" dirty="0" err="1"/>
              <a:t>vulnerabilidades</a:t>
            </a:r>
            <a:r>
              <a:rPr lang="en-US" sz="2000" dirty="0"/>
              <a:t> </a:t>
            </a:r>
            <a:r>
              <a:rPr lang="en-US" sz="2000" dirty="0" err="1"/>
              <a:t>em</a:t>
            </a:r>
            <a:r>
              <a:rPr lang="en-US" sz="2000" dirty="0"/>
              <a:t> </a:t>
            </a:r>
            <a:r>
              <a:rPr lang="en-US" sz="2000" dirty="0" err="1"/>
              <a:t>programas</a:t>
            </a:r>
            <a:r>
              <a:rPr lang="en-US" sz="2000" dirty="0"/>
              <a:t> </a:t>
            </a:r>
            <a:r>
              <a:rPr lang="en-US" sz="2000" dirty="0" err="1"/>
              <a:t>legítimos</a:t>
            </a:r>
            <a:endParaRPr lang="en-US" sz="2000" dirty="0"/>
          </a:p>
          <a:p>
            <a:pPr lvl="1"/>
            <a:r>
              <a:rPr lang="en-US" sz="2000" dirty="0" err="1"/>
              <a:t>Existem</a:t>
            </a:r>
            <a:r>
              <a:rPr lang="en-US" sz="2000" dirty="0"/>
              <a:t> </a:t>
            </a:r>
            <a:r>
              <a:rPr lang="en-US" sz="2000" dirty="0" err="1"/>
              <a:t>programas</a:t>
            </a:r>
            <a:r>
              <a:rPr lang="en-US" sz="2000" dirty="0"/>
              <a:t> </a:t>
            </a:r>
            <a:r>
              <a:rPr lang="en-US" sz="2000" dirty="0" err="1"/>
              <a:t>maliciosos</a:t>
            </a:r>
            <a:r>
              <a:rPr lang="en-US" sz="2000" dirty="0"/>
              <a:t> que </a:t>
            </a:r>
            <a:r>
              <a:rPr lang="en-US" sz="2000" dirty="0" err="1"/>
              <a:t>visam</a:t>
            </a:r>
            <a:r>
              <a:rPr lang="en-US" sz="2000" dirty="0"/>
              <a:t> </a:t>
            </a:r>
            <a:r>
              <a:rPr lang="en-US" sz="2000" dirty="0" err="1"/>
              <a:t>causar</a:t>
            </a:r>
            <a:r>
              <a:rPr lang="en-US" sz="2000" dirty="0"/>
              <a:t> </a:t>
            </a:r>
            <a:r>
              <a:rPr lang="en-US" sz="2000" dirty="0" err="1"/>
              <a:t>danos</a:t>
            </a:r>
            <a:endParaRPr lang="en-US" sz="2000" dirty="0"/>
          </a:p>
          <a:p>
            <a:endParaRPr lang="en-US" sz="2400" dirty="0"/>
          </a:p>
          <a:p>
            <a:r>
              <a:rPr lang="en-US" sz="2400" dirty="0"/>
              <a:t>As </a:t>
            </a:r>
            <a:r>
              <a:rPr lang="en-US" sz="2400" dirty="0" err="1"/>
              <a:t>linguagems</a:t>
            </a:r>
            <a:r>
              <a:rPr lang="en-US" sz="2400" dirty="0"/>
              <a:t> de </a:t>
            </a:r>
            <a:r>
              <a:rPr lang="en-US" sz="2400" dirty="0" err="1"/>
              <a:t>programação</a:t>
            </a:r>
            <a:r>
              <a:rPr lang="en-US" sz="2400" dirty="0"/>
              <a:t> </a:t>
            </a:r>
            <a:r>
              <a:rPr lang="en-US" sz="2400" dirty="0" err="1"/>
              <a:t>tentam</a:t>
            </a:r>
            <a:r>
              <a:rPr lang="en-US" sz="2400" dirty="0"/>
              <a:t> </a:t>
            </a:r>
            <a:r>
              <a:rPr lang="en-US" sz="2400" dirty="0" err="1"/>
              <a:t>prevenir</a:t>
            </a:r>
            <a:r>
              <a:rPr lang="en-US" sz="2400" dirty="0"/>
              <a:t> </a:t>
            </a:r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dois</a:t>
            </a:r>
            <a:r>
              <a:rPr lang="en-US" sz="2400" dirty="0"/>
              <a:t> </a:t>
            </a:r>
            <a:r>
              <a:rPr lang="en-US" sz="2400" dirty="0" err="1"/>
              <a:t>casos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 err="1"/>
              <a:t>Algumas</a:t>
            </a:r>
            <a:r>
              <a:rPr lang="en-US" sz="2400" dirty="0"/>
              <a:t> </a:t>
            </a:r>
            <a:r>
              <a:rPr lang="en-US" sz="2400" dirty="0" err="1"/>
              <a:t>linguagens</a:t>
            </a:r>
            <a:r>
              <a:rPr lang="en-US" sz="2400" dirty="0"/>
              <a:t> </a:t>
            </a:r>
            <a:r>
              <a:rPr lang="en-US" sz="2400" dirty="0" err="1"/>
              <a:t>implementam</a:t>
            </a:r>
            <a:r>
              <a:rPr lang="en-US" sz="2400" dirty="0"/>
              <a:t> </a:t>
            </a:r>
            <a:r>
              <a:rPr lang="en-US" sz="2400" dirty="0" err="1"/>
              <a:t>medidas</a:t>
            </a:r>
            <a:r>
              <a:rPr lang="en-US" sz="2400" dirty="0"/>
              <a:t> de </a:t>
            </a:r>
            <a:r>
              <a:rPr lang="en-US" sz="2400" dirty="0" err="1"/>
              <a:t>protecção</a:t>
            </a:r>
            <a:r>
              <a:rPr lang="en-US" sz="2400" dirty="0"/>
              <a:t> </a:t>
            </a:r>
            <a:r>
              <a:rPr lang="en-US" sz="2400" dirty="0" err="1"/>
              <a:t>em</a:t>
            </a:r>
            <a:r>
              <a:rPr lang="en-US" sz="2400" dirty="0"/>
              <a:t> tempo de </a:t>
            </a:r>
            <a:r>
              <a:rPr lang="en-US" sz="2400" dirty="0" err="1"/>
              <a:t>compilação</a:t>
            </a:r>
            <a:endParaRPr lang="en-US" sz="2400" dirty="0"/>
          </a:p>
          <a:p>
            <a:pPr lvl="1"/>
            <a:r>
              <a:rPr lang="en-US" sz="2000" dirty="0"/>
              <a:t>Por </a:t>
            </a:r>
            <a:r>
              <a:rPr lang="en-US" sz="2000" dirty="0" err="1"/>
              <a:t>exemplo</a:t>
            </a:r>
            <a:r>
              <a:rPr lang="en-US" sz="2000" dirty="0"/>
              <a:t>, o C, C++, Pascal, Fortran, etc.</a:t>
            </a:r>
          </a:p>
          <a:p>
            <a:endParaRPr lang="en-US" sz="2400" dirty="0"/>
          </a:p>
          <a:p>
            <a:r>
              <a:rPr lang="en-US" sz="2400" dirty="0" err="1"/>
              <a:t>Outras</a:t>
            </a:r>
            <a:r>
              <a:rPr lang="en-US" sz="2400" dirty="0"/>
              <a:t> </a:t>
            </a:r>
            <a:r>
              <a:rPr lang="en-US" sz="2400" dirty="0" err="1"/>
              <a:t>também</a:t>
            </a:r>
            <a:r>
              <a:rPr lang="en-US" sz="2400" dirty="0"/>
              <a:t> </a:t>
            </a:r>
            <a:r>
              <a:rPr lang="en-US" sz="2400" dirty="0" err="1"/>
              <a:t>em</a:t>
            </a:r>
            <a:r>
              <a:rPr lang="en-US" sz="2400" dirty="0"/>
              <a:t> tempo de </a:t>
            </a:r>
            <a:r>
              <a:rPr lang="en-US" sz="2400" dirty="0" err="1"/>
              <a:t>execução</a:t>
            </a:r>
            <a:endParaRPr lang="en-US" sz="2400" dirty="0"/>
          </a:p>
          <a:p>
            <a:pPr lvl="1"/>
            <a:r>
              <a:rPr lang="en-US" sz="2000" dirty="0"/>
              <a:t>Por </a:t>
            </a:r>
            <a:r>
              <a:rPr lang="en-US" sz="2000" dirty="0" err="1"/>
              <a:t>exemplo</a:t>
            </a:r>
            <a:r>
              <a:rPr lang="en-US" sz="2000" dirty="0"/>
              <a:t>, Java, C#, Python, etc.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8F4CF85-3D8E-9D4D-9EBF-8C9403A0E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2618" y="4716145"/>
            <a:ext cx="2766582" cy="115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2516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C1E8B-5987-8B45-9252-151DF4654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Objectivos</a:t>
            </a:r>
            <a:r>
              <a:rPr lang="en-US" dirty="0"/>
              <a:t> de </a:t>
            </a:r>
            <a:r>
              <a:rPr lang="en-US" dirty="0" err="1"/>
              <a:t>segurança</a:t>
            </a:r>
            <a:r>
              <a:rPr lang="en-US" dirty="0"/>
              <a:t> </a:t>
            </a:r>
            <a:r>
              <a:rPr lang="en-US" dirty="0" err="1"/>
              <a:t>numa</a:t>
            </a:r>
            <a:r>
              <a:rPr lang="en-US" dirty="0"/>
              <a:t> LP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B8DDBB-DA91-E043-AA9C-07735C212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962AE3-1071-E04C-A1C4-B8FDAB79E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772DFA-7C34-8D45-BAE2-7C77B56C9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19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BC6DF2-7158-3B4C-A34E-B1662E18AE4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Type safety: </a:t>
            </a:r>
            <a:r>
              <a:rPr lang="en-US" dirty="0" err="1"/>
              <a:t>os</a:t>
            </a:r>
            <a:r>
              <a:rPr lang="en-US" dirty="0"/>
              <a:t> dados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sempre</a:t>
            </a:r>
            <a:r>
              <a:rPr lang="en-US" dirty="0"/>
              <a:t> </a:t>
            </a:r>
            <a:r>
              <a:rPr lang="en-US" dirty="0" err="1"/>
              <a:t>manipulados</a:t>
            </a:r>
            <a:r>
              <a:rPr lang="en-US" dirty="0"/>
              <a:t> </a:t>
            </a:r>
            <a:r>
              <a:rPr lang="en-US" dirty="0" err="1"/>
              <a:t>segundo</a:t>
            </a:r>
            <a:r>
              <a:rPr lang="en-US" dirty="0"/>
              <a:t> as </a:t>
            </a:r>
            <a:r>
              <a:rPr lang="en-US" dirty="0" err="1"/>
              <a:t>convenções</a:t>
            </a:r>
            <a:r>
              <a:rPr lang="en-US" dirty="0"/>
              <a:t> </a:t>
            </a:r>
            <a:r>
              <a:rPr lang="en-US" dirty="0" err="1"/>
              <a:t>definidas</a:t>
            </a:r>
            <a:r>
              <a:rPr lang="en-US" dirty="0"/>
              <a:t> </a:t>
            </a:r>
            <a:r>
              <a:rPr lang="en-US" dirty="0" err="1"/>
              <a:t>pelo</a:t>
            </a:r>
            <a:r>
              <a:rPr lang="en-US" dirty="0"/>
              <a:t> </a:t>
            </a:r>
            <a:r>
              <a:rPr lang="en-US" dirty="0" err="1"/>
              <a:t>seu</a:t>
            </a:r>
            <a:r>
              <a:rPr lang="en-US" dirty="0"/>
              <a:t> </a:t>
            </a:r>
            <a:r>
              <a:rPr lang="en-US" dirty="0" err="1"/>
              <a:t>tipo</a:t>
            </a:r>
            <a:endParaRPr lang="en-US" dirty="0"/>
          </a:p>
          <a:p>
            <a:pPr lvl="1"/>
            <a:r>
              <a:rPr lang="en-US" dirty="0"/>
              <a:t>Ex. Uma </a:t>
            </a:r>
            <a:r>
              <a:rPr lang="en-US" dirty="0" err="1"/>
              <a:t>variável</a:t>
            </a:r>
            <a:r>
              <a:rPr lang="en-US" dirty="0"/>
              <a:t> </a:t>
            </a:r>
            <a:r>
              <a:rPr lang="en-US" i="1" dirty="0"/>
              <a:t>short</a:t>
            </a:r>
            <a:r>
              <a:rPr lang="en-US" dirty="0"/>
              <a:t> </a:t>
            </a:r>
            <a:r>
              <a:rPr lang="en-US" dirty="0" err="1"/>
              <a:t>pode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atribuído</a:t>
            </a:r>
            <a:r>
              <a:rPr lang="en-US" dirty="0"/>
              <a:t> a um </a:t>
            </a:r>
            <a:r>
              <a:rPr lang="en-US" i="1" dirty="0" err="1"/>
              <a:t>int</a:t>
            </a:r>
            <a:r>
              <a:rPr lang="en-US" dirty="0"/>
              <a:t>, mas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i="1" dirty="0"/>
              <a:t>string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pode</a:t>
            </a:r>
            <a:endParaRPr lang="en-US" dirty="0"/>
          </a:p>
          <a:p>
            <a:pPr lvl="1"/>
            <a:endParaRPr lang="en-US" dirty="0"/>
          </a:p>
          <a:p>
            <a:r>
              <a:rPr lang="en-US" b="1" dirty="0"/>
              <a:t>Memory safety: </a:t>
            </a:r>
            <a:r>
              <a:rPr lang="en-US" dirty="0" err="1"/>
              <a:t>leituras</a:t>
            </a:r>
            <a:r>
              <a:rPr lang="en-US" dirty="0"/>
              <a:t> e </a:t>
            </a:r>
            <a:r>
              <a:rPr lang="en-US" dirty="0" err="1"/>
              <a:t>escritas</a:t>
            </a:r>
            <a:r>
              <a:rPr lang="en-US" dirty="0"/>
              <a:t> </a:t>
            </a:r>
            <a:r>
              <a:rPr lang="en-US" dirty="0" err="1"/>
              <a:t>num</a:t>
            </a:r>
            <a:r>
              <a:rPr lang="en-US" dirty="0"/>
              <a:t> </a:t>
            </a:r>
            <a:r>
              <a:rPr lang="en-US" dirty="0" err="1"/>
              <a:t>determinado</a:t>
            </a:r>
            <a:r>
              <a:rPr lang="en-US" dirty="0"/>
              <a:t> objecto </a:t>
            </a:r>
            <a:r>
              <a:rPr lang="en-US" dirty="0" err="1"/>
              <a:t>devem</a:t>
            </a:r>
            <a:r>
              <a:rPr lang="en-US" dirty="0"/>
              <a:t> </a:t>
            </a:r>
            <a:r>
              <a:rPr lang="en-US" dirty="0" err="1"/>
              <a:t>estar</a:t>
            </a:r>
            <a:r>
              <a:rPr lang="en-US" dirty="0"/>
              <a:t> </a:t>
            </a:r>
            <a:r>
              <a:rPr lang="en-US" dirty="0" err="1"/>
              <a:t>confinadas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</a:t>
            </a:r>
            <a:r>
              <a:rPr lang="en-US" dirty="0" err="1"/>
              <a:t>memória</a:t>
            </a:r>
            <a:r>
              <a:rPr lang="en-US" dirty="0"/>
              <a:t> </a:t>
            </a:r>
            <a:r>
              <a:rPr lang="en-US" dirty="0" err="1"/>
              <a:t>desse</a:t>
            </a:r>
            <a:r>
              <a:rPr lang="en-US" dirty="0"/>
              <a:t> objecto</a:t>
            </a:r>
          </a:p>
          <a:p>
            <a:pPr lvl="1"/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devem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permitidos</a:t>
            </a:r>
            <a:r>
              <a:rPr lang="en-US" dirty="0"/>
              <a:t> overflows</a:t>
            </a:r>
          </a:p>
          <a:p>
            <a:pPr lvl="1"/>
            <a:endParaRPr lang="en-US" dirty="0"/>
          </a:p>
          <a:p>
            <a:r>
              <a:rPr lang="en-US" b="1" dirty="0"/>
              <a:t>Control flow safety: </a:t>
            </a:r>
            <a:r>
              <a:rPr lang="en-US" dirty="0" err="1"/>
              <a:t>saltos</a:t>
            </a:r>
            <a:r>
              <a:rPr lang="en-US" dirty="0"/>
              <a:t> no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só</a:t>
            </a:r>
            <a:r>
              <a:rPr lang="en-US" dirty="0"/>
              <a:t> </a:t>
            </a:r>
            <a:r>
              <a:rPr lang="en-US" dirty="0" err="1"/>
              <a:t>podem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feitos</a:t>
            </a:r>
            <a:r>
              <a:rPr lang="en-US" dirty="0"/>
              <a:t> para </a:t>
            </a:r>
            <a:r>
              <a:rPr lang="en-US" dirty="0" err="1"/>
              <a:t>endereços</a:t>
            </a:r>
            <a:r>
              <a:rPr lang="en-US" dirty="0"/>
              <a:t> </a:t>
            </a:r>
            <a:r>
              <a:rPr lang="en-US" dirty="0" err="1"/>
              <a:t>válidos</a:t>
            </a:r>
            <a:endParaRPr lang="en-US" dirty="0"/>
          </a:p>
          <a:p>
            <a:pPr lvl="1"/>
            <a:r>
              <a:rPr lang="en-US" dirty="0"/>
              <a:t>Para o </a:t>
            </a:r>
            <a:r>
              <a:rPr lang="en-US" dirty="0" err="1"/>
              <a:t>início</a:t>
            </a:r>
            <a:r>
              <a:rPr lang="en-US" dirty="0"/>
              <a:t> de um </a:t>
            </a:r>
            <a:r>
              <a:rPr lang="en-US" dirty="0" err="1"/>
              <a:t>método</a:t>
            </a:r>
            <a:r>
              <a:rPr lang="en-US" dirty="0"/>
              <a:t>, </a:t>
            </a:r>
            <a:r>
              <a:rPr lang="en-US" dirty="0" err="1"/>
              <a:t>ciclo</a:t>
            </a:r>
            <a:r>
              <a:rPr lang="en-US" dirty="0"/>
              <a:t>, </a:t>
            </a:r>
            <a:r>
              <a:rPr lang="en-US" i="1" dirty="0"/>
              <a:t>else</a:t>
            </a:r>
            <a:r>
              <a:rPr lang="en-US" dirty="0"/>
              <a:t>, </a:t>
            </a:r>
            <a:r>
              <a:rPr lang="en-US" dirty="0" err="1"/>
              <a:t>depois</a:t>
            </a:r>
            <a:r>
              <a:rPr lang="en-US" dirty="0"/>
              <a:t> de um </a:t>
            </a:r>
            <a:r>
              <a:rPr lang="en-US" i="1" dirty="0"/>
              <a:t>if</a:t>
            </a:r>
            <a:r>
              <a:rPr lang="en-US" dirty="0"/>
              <a:t>, etc.</a:t>
            </a:r>
          </a:p>
        </p:txBody>
      </p:sp>
    </p:spTree>
    <p:extLst>
      <p:ext uri="{BB962C8B-B14F-4D97-AF65-F5344CB8AC3E}">
        <p14:creationId xmlns:p14="http://schemas.microsoft.com/office/powerpoint/2010/main" val="196956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57F44-BB90-0141-8FE9-53D802837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 aula </a:t>
            </a:r>
            <a:r>
              <a:rPr lang="en-US" dirty="0" err="1"/>
              <a:t>passada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E82C57-3365-B341-9ECC-0008786F3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EF9AD5-01ED-CF4D-A80B-A3ABAEBF3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FAB33C-E787-A34A-BA13-73F855CE3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042BCE-6C4B-AA44-B780-B7C721DBEDCA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O software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b="1" dirty="0" err="1"/>
              <a:t>deficiências</a:t>
            </a:r>
            <a:endParaRPr lang="en-US" b="1" dirty="0"/>
          </a:p>
          <a:p>
            <a:endParaRPr lang="en-US" dirty="0"/>
          </a:p>
          <a:p>
            <a:r>
              <a:rPr lang="en-US" dirty="0" err="1"/>
              <a:t>Tornam</a:t>
            </a:r>
            <a:r>
              <a:rPr lang="en-US" dirty="0"/>
              <a:t>-se </a:t>
            </a:r>
            <a:r>
              <a:rPr lang="en-US" dirty="0" err="1"/>
              <a:t>vulnerabilidades</a:t>
            </a:r>
            <a:r>
              <a:rPr lang="en-US" dirty="0"/>
              <a:t> </a:t>
            </a:r>
            <a:r>
              <a:rPr lang="en-US" dirty="0" err="1"/>
              <a:t>quando</a:t>
            </a:r>
            <a:r>
              <a:rPr lang="en-US" dirty="0"/>
              <a:t> um </a:t>
            </a:r>
            <a:r>
              <a:rPr lang="en-US" dirty="0" err="1"/>
              <a:t>atacante</a:t>
            </a:r>
            <a:r>
              <a:rPr lang="en-US" dirty="0"/>
              <a:t> </a:t>
            </a:r>
            <a:r>
              <a:rPr lang="en-US" dirty="0" err="1"/>
              <a:t>explora</a:t>
            </a:r>
            <a:r>
              <a:rPr lang="en-US" dirty="0"/>
              <a:t> </a:t>
            </a:r>
            <a:r>
              <a:rPr lang="en-US" dirty="0" err="1"/>
              <a:t>essas</a:t>
            </a:r>
            <a:r>
              <a:rPr lang="en-US" dirty="0"/>
              <a:t> </a:t>
            </a:r>
            <a:r>
              <a:rPr lang="en-US" b="1" dirty="0" err="1"/>
              <a:t>vulnerabilidades</a:t>
            </a:r>
            <a:r>
              <a:rPr lang="en-US" dirty="0"/>
              <a:t> para fins </a:t>
            </a:r>
            <a:r>
              <a:rPr lang="en-US" dirty="0" err="1"/>
              <a:t>maliciosos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Ataques</a:t>
            </a:r>
            <a:r>
              <a:rPr lang="en-US" dirty="0"/>
              <a:t>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vez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frequentes</a:t>
            </a:r>
            <a:r>
              <a:rPr lang="en-US" dirty="0"/>
              <a:t> e </a:t>
            </a:r>
            <a:r>
              <a:rPr lang="en-US" dirty="0" err="1"/>
              <a:t>sofisticados</a:t>
            </a:r>
            <a:r>
              <a:rPr lang="en-US" dirty="0"/>
              <a:t>, </a:t>
            </a:r>
            <a:r>
              <a:rPr lang="en-US" dirty="0" err="1"/>
              <a:t>sendo</a:t>
            </a:r>
            <a:r>
              <a:rPr lang="en-US" dirty="0"/>
              <a:t> </a:t>
            </a:r>
            <a:r>
              <a:rPr lang="en-US" dirty="0" err="1"/>
              <a:t>efectuados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meio</a:t>
            </a:r>
            <a:r>
              <a:rPr lang="en-US" dirty="0"/>
              <a:t> de </a:t>
            </a:r>
            <a:r>
              <a:rPr lang="en-US" b="1" dirty="0"/>
              <a:t>malware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8BC35B-54A9-8C47-82AB-94D42816F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800" y="4648200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9191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C81BB-5E9E-B347-8D78-092FA3090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Sandboxes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65791F-E67F-6B40-A225-53953AF0A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107229-6581-9542-A8C5-89F2FD69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D22A16-EB58-9C4A-AFB2-772F800B4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20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79A454-EFDE-8845-BD97-ABF9D78F9850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1143000"/>
          </a:xfrm>
        </p:spPr>
        <p:txBody>
          <a:bodyPr/>
          <a:lstStyle/>
          <a:p>
            <a:r>
              <a:rPr lang="en-US" dirty="0"/>
              <a:t>Como </a:t>
            </a:r>
            <a:r>
              <a:rPr lang="en-US" dirty="0" err="1"/>
              <a:t>proteger</a:t>
            </a:r>
            <a:r>
              <a:rPr lang="en-US" dirty="0"/>
              <a:t> o </a:t>
            </a:r>
            <a:r>
              <a:rPr lang="en-US" dirty="0" err="1"/>
              <a:t>sistema</a:t>
            </a:r>
            <a:r>
              <a:rPr lang="en-US" dirty="0"/>
              <a:t> de </a:t>
            </a:r>
            <a:r>
              <a:rPr lang="en-US" dirty="0" err="1"/>
              <a:t>código</a:t>
            </a:r>
            <a:r>
              <a:rPr lang="en-US" dirty="0"/>
              <a:t> </a:t>
            </a:r>
            <a:r>
              <a:rPr lang="en-US" dirty="0" err="1"/>
              <a:t>móvel</a:t>
            </a:r>
            <a:r>
              <a:rPr lang="en-US" dirty="0"/>
              <a:t> </a:t>
            </a:r>
            <a:r>
              <a:rPr lang="en-US" dirty="0" err="1"/>
              <a:t>cuja</a:t>
            </a:r>
            <a:r>
              <a:rPr lang="en-US" dirty="0"/>
              <a:t> </a:t>
            </a:r>
            <a:r>
              <a:rPr lang="en-US" dirty="0" err="1"/>
              <a:t>proveniência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conhecemos</a:t>
            </a:r>
            <a:r>
              <a:rPr lang="en-US" dirty="0"/>
              <a:t>?</a:t>
            </a:r>
          </a:p>
          <a:p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4D5F3B06-7454-3949-AFB1-420AC059731C}"/>
              </a:ext>
            </a:extLst>
          </p:cNvPr>
          <p:cNvSpPr txBox="1">
            <a:spLocks/>
          </p:cNvSpPr>
          <p:nvPr/>
        </p:nvSpPr>
        <p:spPr>
          <a:xfrm>
            <a:off x="457200" y="2530928"/>
            <a:ext cx="3342821" cy="3641271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8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400" kern="1200">
                <a:solidFill>
                  <a:schemeClr val="tx2"/>
                </a:solidFill>
                <a:latin typeface="Tw Cen MT"/>
                <a:ea typeface="+mn-ea"/>
                <a:cs typeface="Tw Cen MT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sz="2400" dirty="0" err="1"/>
              <a:t>Em</a:t>
            </a:r>
            <a:r>
              <a:rPr lang="en-US" sz="2400" dirty="0"/>
              <a:t> </a:t>
            </a:r>
            <a:r>
              <a:rPr lang="en-US" sz="2400" b="1" dirty="0"/>
              <a:t>sandboxes</a:t>
            </a:r>
          </a:p>
          <a:p>
            <a:pPr lvl="1" defTabSz="914400"/>
            <a:r>
              <a:rPr lang="en-US" sz="2000" dirty="0"/>
              <a:t>Código </a:t>
            </a:r>
            <a:r>
              <a:rPr lang="en-US" sz="2000" dirty="0" err="1"/>
              <a:t>não</a:t>
            </a:r>
            <a:r>
              <a:rPr lang="en-US" sz="2000" dirty="0"/>
              <a:t> </a:t>
            </a:r>
            <a:r>
              <a:rPr lang="en-US" sz="2000" dirty="0" err="1"/>
              <a:t>confiável</a:t>
            </a:r>
            <a:r>
              <a:rPr lang="en-US" sz="2000" dirty="0"/>
              <a:t> </a:t>
            </a:r>
            <a:r>
              <a:rPr lang="en-US" sz="2000" dirty="0" err="1"/>
              <a:t>corre</a:t>
            </a:r>
            <a:r>
              <a:rPr lang="en-US" sz="2000" dirty="0"/>
              <a:t> </a:t>
            </a:r>
            <a:r>
              <a:rPr lang="en-US" sz="2000" dirty="0" err="1"/>
              <a:t>dentro</a:t>
            </a:r>
            <a:r>
              <a:rPr lang="en-US" sz="2000" dirty="0"/>
              <a:t> de um </a:t>
            </a:r>
            <a:r>
              <a:rPr lang="en-US" sz="2000" dirty="0" err="1"/>
              <a:t>ambiente</a:t>
            </a:r>
            <a:r>
              <a:rPr lang="en-US" sz="2000" dirty="0"/>
              <a:t> </a:t>
            </a:r>
            <a:r>
              <a:rPr lang="en-US" sz="2000" dirty="0" err="1"/>
              <a:t>protegido</a:t>
            </a:r>
            <a:r>
              <a:rPr lang="en-US" sz="2000" dirty="0"/>
              <a:t> no </a:t>
            </a:r>
            <a:r>
              <a:rPr lang="en-US" sz="2000" dirty="0" err="1"/>
              <a:t>próprio</a:t>
            </a:r>
            <a:r>
              <a:rPr lang="en-US" sz="2000" dirty="0"/>
              <a:t> </a:t>
            </a:r>
            <a:r>
              <a:rPr lang="en-US" sz="2000" dirty="0" err="1"/>
              <a:t>processo</a:t>
            </a:r>
            <a:endParaRPr lang="en-US" sz="2000" dirty="0"/>
          </a:p>
          <a:p>
            <a:pPr lvl="1" defTabSz="914400"/>
            <a:r>
              <a:rPr lang="en-US" sz="2000" dirty="0" err="1"/>
              <a:t>Acessos</a:t>
            </a:r>
            <a:r>
              <a:rPr lang="en-US" sz="2000" dirty="0"/>
              <a:t> </a:t>
            </a:r>
            <a:r>
              <a:rPr lang="en-US" sz="2000" dirty="0" err="1"/>
              <a:t>são</a:t>
            </a:r>
            <a:r>
              <a:rPr lang="en-US" sz="2000" dirty="0"/>
              <a:t> </a:t>
            </a:r>
            <a:r>
              <a:rPr lang="en-US" sz="2000" dirty="0" err="1"/>
              <a:t>controlados</a:t>
            </a:r>
            <a:r>
              <a:rPr lang="en-US" sz="2000" dirty="0"/>
              <a:t> </a:t>
            </a:r>
            <a:r>
              <a:rPr lang="en-US" sz="2000" dirty="0" err="1"/>
              <a:t>por</a:t>
            </a:r>
            <a:r>
              <a:rPr lang="en-US" sz="2000" dirty="0"/>
              <a:t> um monitor</a:t>
            </a:r>
          </a:p>
          <a:p>
            <a:pPr lvl="1" defTabSz="914400"/>
            <a:r>
              <a:rPr lang="en-US" sz="2000" dirty="0" err="1"/>
              <a:t>Controladas</a:t>
            </a:r>
            <a:r>
              <a:rPr lang="en-US" sz="2000" dirty="0"/>
              <a:t> </a:t>
            </a:r>
            <a:r>
              <a:rPr lang="en-US" sz="2000" dirty="0" err="1"/>
              <a:t>por</a:t>
            </a:r>
            <a:r>
              <a:rPr lang="en-US" sz="2000" dirty="0"/>
              <a:t> </a:t>
            </a:r>
            <a:r>
              <a:rPr lang="en-US" sz="2000" dirty="0" err="1"/>
              <a:t>uma</a:t>
            </a:r>
            <a:r>
              <a:rPr lang="en-US" sz="2000" dirty="0"/>
              <a:t> </a:t>
            </a:r>
            <a:r>
              <a:rPr lang="en-US" sz="2000" i="1" dirty="0" err="1"/>
              <a:t>máquina</a:t>
            </a:r>
            <a:r>
              <a:rPr lang="en-US" sz="2000" i="1" dirty="0"/>
              <a:t> virtual</a:t>
            </a:r>
            <a:r>
              <a:rPr lang="en-US" sz="2000" dirty="0"/>
              <a:t> (VM)</a:t>
            </a:r>
          </a:p>
          <a:p>
            <a:pPr lvl="1" defTabSz="914400"/>
            <a:r>
              <a:rPr lang="en-US" sz="2000" dirty="0"/>
              <a:t>E.g., Java VM</a:t>
            </a:r>
          </a:p>
          <a:p>
            <a:pPr defTabSz="914400"/>
            <a:endParaRPr lang="en-US" sz="2400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C41708FC-DBA2-5842-8128-70BB7AED8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46071" y="2514600"/>
            <a:ext cx="3295650" cy="328612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</p:pic>
      <p:sp>
        <p:nvSpPr>
          <p:cNvPr id="9" name="Right Brace 5">
            <a:extLst>
              <a:ext uri="{FF2B5EF4-FFF2-40B4-BE49-F238E27FC236}">
                <a16:creationId xmlns:a16="http://schemas.microsoft.com/office/drawing/2014/main" id="{D27152E9-0A9D-1242-8BA6-13EBC4E5C9EA}"/>
              </a:ext>
            </a:extLst>
          </p:cNvPr>
          <p:cNvSpPr>
            <a:spLocks/>
          </p:cNvSpPr>
          <p:nvPr/>
        </p:nvSpPr>
        <p:spPr bwMode="auto">
          <a:xfrm>
            <a:off x="7205208" y="2516188"/>
            <a:ext cx="463550" cy="2619375"/>
          </a:xfrm>
          <a:prstGeom prst="rightBrace">
            <a:avLst>
              <a:gd name="adj1" fmla="val 8345"/>
              <a:gd name="adj2" fmla="val 50000"/>
            </a:avLst>
          </a:prstGeom>
          <a:noFill/>
          <a:ln w="2857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pt-PT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52C378-9CEA-4C42-8FFC-95F25EC333B7}"/>
              </a:ext>
            </a:extLst>
          </p:cNvPr>
          <p:cNvSpPr txBox="1"/>
          <p:nvPr/>
        </p:nvSpPr>
        <p:spPr>
          <a:xfrm>
            <a:off x="7703682" y="3635375"/>
            <a:ext cx="18065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pt-PT" sz="1800" dirty="0">
                <a:latin typeface="+mn-lt"/>
              </a:rPr>
              <a:t>VM (e.g., JVM)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846DE0-BFF6-B34B-8E23-276372F0344E}"/>
              </a:ext>
            </a:extLst>
          </p:cNvPr>
          <p:cNvSpPr txBox="1"/>
          <p:nvPr/>
        </p:nvSpPr>
        <p:spPr>
          <a:xfrm>
            <a:off x="7463971" y="4572000"/>
            <a:ext cx="160382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pt-PT" sz="1600" dirty="0"/>
              <a:t>Processo em</a:t>
            </a:r>
          </a:p>
          <a:p>
            <a:pPr>
              <a:defRPr/>
            </a:pPr>
            <a:r>
              <a:rPr lang="pt-PT" sz="1600" dirty="0"/>
              <a:t>m</a:t>
            </a:r>
            <a:r>
              <a:rPr lang="pt-PT" sz="1600" dirty="0">
                <a:latin typeface="+mn-lt"/>
              </a:rPr>
              <a:t>odo utilizador</a:t>
            </a:r>
          </a:p>
          <a:p>
            <a:pPr>
              <a:defRPr/>
            </a:pPr>
            <a:r>
              <a:rPr lang="pt-PT" sz="1600" dirty="0"/>
              <a:t>Processo em</a:t>
            </a:r>
          </a:p>
          <a:p>
            <a:pPr>
              <a:defRPr/>
            </a:pPr>
            <a:r>
              <a:rPr lang="pt-PT" sz="1600" dirty="0"/>
              <a:t>m</a:t>
            </a:r>
            <a:r>
              <a:rPr lang="pt-PT" sz="1600" dirty="0">
                <a:latin typeface="+mn-lt"/>
              </a:rPr>
              <a:t>odo núcleo</a:t>
            </a:r>
          </a:p>
        </p:txBody>
      </p:sp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D39979A5-5145-5141-814F-94CE255186C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7102475" y="5135563"/>
            <a:ext cx="1965325" cy="0"/>
          </a:xfrm>
          <a:prstGeom prst="line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4547293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968CC-CA8C-E34B-813D-D0DA2E219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Conclusões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8CFD20-D222-B242-A802-432C14F45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5B5A4F-9FC1-B34D-AD6E-619FDD9B7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E5E4CD-FBAD-5346-971E-90E40F7EC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21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9327FC-E482-7E48-B423-7A43B2E7C09C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 err="1"/>
              <a:t>Muitos</a:t>
            </a:r>
            <a:r>
              <a:rPr lang="en-US" dirty="0"/>
              <a:t> </a:t>
            </a:r>
            <a:r>
              <a:rPr lang="en-US" dirty="0" err="1"/>
              <a:t>ataques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possíveis</a:t>
            </a:r>
            <a:r>
              <a:rPr lang="en-US" dirty="0"/>
              <a:t> </a:t>
            </a:r>
            <a:r>
              <a:rPr lang="en-US" dirty="0" err="1"/>
              <a:t>devido</a:t>
            </a:r>
            <a:r>
              <a:rPr lang="en-US" dirty="0"/>
              <a:t> a </a:t>
            </a:r>
            <a:r>
              <a:rPr lang="en-US" dirty="0" err="1"/>
              <a:t>vulnerabilidades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código</a:t>
            </a:r>
            <a:r>
              <a:rPr lang="en-US" dirty="0"/>
              <a:t> </a:t>
            </a:r>
            <a:r>
              <a:rPr lang="en-US" dirty="0" err="1"/>
              <a:t>legítimo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devido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</a:t>
            </a:r>
            <a:r>
              <a:rPr lang="en-US" dirty="0" err="1"/>
              <a:t>execução</a:t>
            </a:r>
            <a:r>
              <a:rPr lang="en-US" dirty="0"/>
              <a:t> de </a:t>
            </a:r>
            <a:r>
              <a:rPr lang="en-US" dirty="0" err="1"/>
              <a:t>código</a:t>
            </a:r>
            <a:r>
              <a:rPr lang="en-US" dirty="0"/>
              <a:t> </a:t>
            </a:r>
            <a:r>
              <a:rPr lang="en-US" dirty="0" err="1"/>
              <a:t>malicioso</a:t>
            </a:r>
            <a:endParaRPr lang="en-US" dirty="0"/>
          </a:p>
          <a:p>
            <a:endParaRPr lang="en-US" dirty="0"/>
          </a:p>
          <a:p>
            <a:r>
              <a:rPr lang="en-US" dirty="0"/>
              <a:t>O </a:t>
            </a:r>
            <a:r>
              <a:rPr lang="en-US" dirty="0" err="1"/>
              <a:t>sistema</a:t>
            </a:r>
            <a:r>
              <a:rPr lang="en-US" dirty="0"/>
              <a:t> </a:t>
            </a:r>
            <a:r>
              <a:rPr lang="en-US" dirty="0" err="1"/>
              <a:t>operativo</a:t>
            </a:r>
            <a:r>
              <a:rPr lang="en-US" dirty="0"/>
              <a:t> </a:t>
            </a:r>
            <a:r>
              <a:rPr lang="en-US" dirty="0" err="1"/>
              <a:t>implementa</a:t>
            </a:r>
            <a:r>
              <a:rPr lang="en-US" dirty="0"/>
              <a:t> </a:t>
            </a:r>
            <a:r>
              <a:rPr lang="en-US" dirty="0" err="1"/>
              <a:t>medidas</a:t>
            </a:r>
            <a:r>
              <a:rPr lang="en-US" dirty="0"/>
              <a:t> de </a:t>
            </a:r>
            <a:r>
              <a:rPr lang="en-US" dirty="0" err="1"/>
              <a:t>segurança</a:t>
            </a:r>
            <a:r>
              <a:rPr lang="en-US" dirty="0"/>
              <a:t> que </a:t>
            </a:r>
            <a:r>
              <a:rPr lang="en-US" dirty="0" err="1"/>
              <a:t>visam</a:t>
            </a:r>
            <a:r>
              <a:rPr lang="en-US" dirty="0"/>
              <a:t> </a:t>
            </a:r>
            <a:r>
              <a:rPr lang="en-US" dirty="0" err="1"/>
              <a:t>isolar</a:t>
            </a:r>
            <a:r>
              <a:rPr lang="en-US" dirty="0"/>
              <a:t> a </a:t>
            </a:r>
            <a:r>
              <a:rPr lang="en-US" dirty="0" err="1"/>
              <a:t>memória</a:t>
            </a:r>
            <a:r>
              <a:rPr lang="en-US" dirty="0"/>
              <a:t> entre </a:t>
            </a:r>
            <a:r>
              <a:rPr lang="en-US" dirty="0" err="1"/>
              <a:t>aplicações</a:t>
            </a:r>
            <a:r>
              <a:rPr lang="en-US" dirty="0"/>
              <a:t> e </a:t>
            </a:r>
            <a:r>
              <a:rPr lang="en-US" dirty="0" err="1"/>
              <a:t>garantir</a:t>
            </a:r>
            <a:r>
              <a:rPr lang="en-US" dirty="0"/>
              <a:t> </a:t>
            </a:r>
            <a:r>
              <a:rPr lang="en-US" dirty="0" err="1"/>
              <a:t>accessos</a:t>
            </a:r>
            <a:r>
              <a:rPr lang="en-US" dirty="0"/>
              <a:t> de </a:t>
            </a:r>
            <a:r>
              <a:rPr lang="en-US" dirty="0" err="1"/>
              <a:t>acordo</a:t>
            </a:r>
            <a:r>
              <a:rPr lang="en-US" dirty="0"/>
              <a:t> com </a:t>
            </a:r>
            <a:r>
              <a:rPr lang="en-US" dirty="0" err="1"/>
              <a:t>permissões</a:t>
            </a:r>
            <a:r>
              <a:rPr lang="en-US" dirty="0"/>
              <a:t> </a:t>
            </a:r>
            <a:r>
              <a:rPr lang="en-US" dirty="0" err="1"/>
              <a:t>adequadas</a:t>
            </a:r>
            <a:endParaRPr lang="en-US" dirty="0"/>
          </a:p>
          <a:p>
            <a:endParaRPr lang="en-US" dirty="0"/>
          </a:p>
          <a:p>
            <a:r>
              <a:rPr lang="en-US" dirty="0"/>
              <a:t>As </a:t>
            </a:r>
            <a:r>
              <a:rPr lang="en-US" dirty="0" err="1"/>
              <a:t>linguagens</a:t>
            </a:r>
            <a:r>
              <a:rPr lang="en-US" dirty="0"/>
              <a:t> de </a:t>
            </a:r>
            <a:r>
              <a:rPr lang="en-US" dirty="0" err="1"/>
              <a:t>programação</a:t>
            </a:r>
            <a:r>
              <a:rPr lang="en-US" dirty="0"/>
              <a:t> </a:t>
            </a:r>
            <a:r>
              <a:rPr lang="en-US" dirty="0" err="1"/>
              <a:t>procuram</a:t>
            </a:r>
            <a:r>
              <a:rPr lang="en-US" dirty="0"/>
              <a:t> </a:t>
            </a:r>
            <a:r>
              <a:rPr lang="en-US" dirty="0" err="1"/>
              <a:t>evitar</a:t>
            </a:r>
            <a:r>
              <a:rPr lang="en-US" dirty="0"/>
              <a:t> a </a:t>
            </a:r>
            <a:r>
              <a:rPr lang="en-US" dirty="0" err="1"/>
              <a:t>introdução</a:t>
            </a:r>
            <a:r>
              <a:rPr lang="en-US" dirty="0"/>
              <a:t> de </a:t>
            </a:r>
            <a:r>
              <a:rPr lang="en-US" dirty="0" err="1"/>
              <a:t>erros</a:t>
            </a:r>
            <a:r>
              <a:rPr lang="en-US" dirty="0"/>
              <a:t> (bugs)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programas</a:t>
            </a:r>
            <a:r>
              <a:rPr lang="en-US" dirty="0"/>
              <a:t> e a </a:t>
            </a:r>
            <a:r>
              <a:rPr lang="en-US" dirty="0" err="1"/>
              <a:t>execução</a:t>
            </a:r>
            <a:r>
              <a:rPr lang="en-US" dirty="0"/>
              <a:t> de </a:t>
            </a:r>
            <a:r>
              <a:rPr lang="en-US" dirty="0" err="1"/>
              <a:t>operações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autorizadas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parte</a:t>
            </a:r>
            <a:r>
              <a:rPr lang="en-US" dirty="0"/>
              <a:t> dos </a:t>
            </a:r>
            <a:r>
              <a:rPr lang="en-US" dirty="0" err="1"/>
              <a:t>mesmos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5464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Referências</a:t>
            </a:r>
            <a:r>
              <a:rPr lang="en-US" dirty="0"/>
              <a:t> e </a:t>
            </a:r>
            <a:r>
              <a:rPr lang="en-US" dirty="0" err="1"/>
              <a:t>próxima</a:t>
            </a:r>
            <a:r>
              <a:rPr lang="en-US" dirty="0"/>
              <a:t> aula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err="1"/>
              <a:t>Bibliografia</a:t>
            </a:r>
            <a:endParaRPr lang="en-US" dirty="0"/>
          </a:p>
          <a:p>
            <a:pPr lvl="1"/>
            <a:r>
              <a:rPr lang="en-US" dirty="0"/>
              <a:t>[Correia17] </a:t>
            </a:r>
            <a:r>
              <a:rPr lang="en-US" dirty="0" err="1"/>
              <a:t>Capítulos</a:t>
            </a:r>
            <a:r>
              <a:rPr lang="en-US" dirty="0"/>
              <a:t> 3 e 4</a:t>
            </a:r>
          </a:p>
          <a:p>
            <a:endParaRPr lang="en-US" dirty="0"/>
          </a:p>
          <a:p>
            <a:r>
              <a:rPr lang="en-US" dirty="0" err="1"/>
              <a:t>Próxima</a:t>
            </a:r>
            <a:r>
              <a:rPr lang="en-US" dirty="0"/>
              <a:t> aula</a:t>
            </a:r>
          </a:p>
          <a:p>
            <a:pPr lvl="1"/>
            <a:r>
              <a:rPr lang="en-US" dirty="0" err="1"/>
              <a:t>Vulnerabilidades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software: Buffer overflows</a:t>
            </a:r>
          </a:p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125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2588B-D110-774B-8416-F34E99166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Nesta aula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99BE85-B16C-9942-855C-38BE47C63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7EA3A1-A1D4-BD4C-991B-739ED720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9D23C3-0E94-7A4B-836E-CCEBC6383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2F776C-0B83-8E40-A4AC-381D018CB638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5334000" cy="4937760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De que forma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actuais</a:t>
            </a:r>
            <a:r>
              <a:rPr lang="en-US" dirty="0"/>
              <a:t> </a:t>
            </a:r>
            <a:r>
              <a:rPr lang="en-US" dirty="0" err="1"/>
              <a:t>tentam</a:t>
            </a:r>
            <a:r>
              <a:rPr lang="en-US" dirty="0"/>
              <a:t> </a:t>
            </a:r>
            <a:r>
              <a:rPr lang="en-US" dirty="0" err="1"/>
              <a:t>evitar</a:t>
            </a:r>
            <a:r>
              <a:rPr lang="en-US" dirty="0"/>
              <a:t> a </a:t>
            </a:r>
            <a:r>
              <a:rPr lang="en-US" dirty="0" err="1"/>
              <a:t>existências</a:t>
            </a:r>
            <a:r>
              <a:rPr lang="en-US" dirty="0"/>
              <a:t> de </a:t>
            </a:r>
            <a:r>
              <a:rPr lang="en-US" dirty="0" err="1"/>
              <a:t>vulnerabilidades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programas</a:t>
            </a:r>
            <a:r>
              <a:rPr lang="en-US" dirty="0"/>
              <a:t>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 que forma </a:t>
            </a:r>
            <a:r>
              <a:rPr lang="en-US" dirty="0" err="1"/>
              <a:t>é</a:t>
            </a:r>
            <a:r>
              <a:rPr lang="en-US" dirty="0"/>
              <a:t> que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impedem</a:t>
            </a:r>
            <a:r>
              <a:rPr lang="en-US" dirty="0"/>
              <a:t> </a:t>
            </a:r>
            <a:r>
              <a:rPr lang="en-US" dirty="0" err="1"/>
              <a:t>danos</a:t>
            </a:r>
            <a:r>
              <a:rPr lang="en-US" dirty="0"/>
              <a:t> </a:t>
            </a:r>
            <a:r>
              <a:rPr lang="en-US" dirty="0" err="1"/>
              <a:t>causados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programas</a:t>
            </a:r>
            <a:r>
              <a:rPr lang="en-US" dirty="0"/>
              <a:t> </a:t>
            </a:r>
            <a:r>
              <a:rPr lang="en-US" dirty="0" err="1"/>
              <a:t>comprometidos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maliciosos</a:t>
            </a:r>
            <a:r>
              <a:rPr lang="en-US" dirty="0"/>
              <a:t>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98ACA3-221F-AD45-A690-AE1B0EDEB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5324" y="2484755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901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71F5E-C17E-724F-976A-36FB5868A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Ciclo</a:t>
            </a:r>
            <a:r>
              <a:rPr lang="en-US" dirty="0"/>
              <a:t> de </a:t>
            </a:r>
            <a:r>
              <a:rPr lang="en-US" dirty="0" err="1"/>
              <a:t>vida</a:t>
            </a:r>
            <a:r>
              <a:rPr lang="en-US" dirty="0"/>
              <a:t> de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aplicação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7F2287-36A7-824B-AE8D-BB288F9EF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5CB9E7-DD8F-AB4E-BDAA-155BC237A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E6559F-7DEC-D64B-9FB3-064AC2881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881DCE-829E-5A4D-AC0F-58218CD742A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r>
              <a:rPr lang="en-US" dirty="0"/>
              <a:t>Uma </a:t>
            </a:r>
            <a:r>
              <a:rPr lang="en-US" dirty="0" err="1"/>
              <a:t>aplicação</a:t>
            </a:r>
            <a:r>
              <a:rPr lang="en-US" dirty="0"/>
              <a:t> (um </a:t>
            </a:r>
            <a:r>
              <a:rPr lang="en-US" dirty="0" err="1"/>
              <a:t>programa</a:t>
            </a:r>
            <a:r>
              <a:rPr lang="en-US" dirty="0"/>
              <a:t>) </a:t>
            </a:r>
            <a:r>
              <a:rPr lang="en-US" dirty="0" err="1"/>
              <a:t>passa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várias</a:t>
            </a:r>
            <a:r>
              <a:rPr lang="en-US" dirty="0"/>
              <a:t> </a:t>
            </a:r>
            <a:r>
              <a:rPr lang="en-US" dirty="0" err="1"/>
              <a:t>fases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FE4C7D-2CDC-B04A-A58E-A1DA599BA022}"/>
              </a:ext>
            </a:extLst>
          </p:cNvPr>
          <p:cNvSpPr/>
          <p:nvPr/>
        </p:nvSpPr>
        <p:spPr>
          <a:xfrm>
            <a:off x="1219200" y="2819400"/>
            <a:ext cx="1600200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Código Fonte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1160E8-F647-DC4E-BEBF-BE6D5186FE88}"/>
              </a:ext>
            </a:extLst>
          </p:cNvPr>
          <p:cNvSpPr/>
          <p:nvPr/>
        </p:nvSpPr>
        <p:spPr>
          <a:xfrm>
            <a:off x="3962400" y="2819400"/>
            <a:ext cx="1600200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Binário</a:t>
            </a:r>
            <a:endParaRPr lang="en-US" sz="2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604CEF-D022-0041-8AF4-A01564166FEB}"/>
              </a:ext>
            </a:extLst>
          </p:cNvPr>
          <p:cNvSpPr/>
          <p:nvPr/>
        </p:nvSpPr>
        <p:spPr>
          <a:xfrm>
            <a:off x="6781800" y="2819400"/>
            <a:ext cx="1600200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Processo</a:t>
            </a:r>
            <a:endParaRPr lang="en-US" sz="2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7283425-379D-6748-A264-123FD9BCE6AC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2819400" y="3352800"/>
            <a:ext cx="1143000" cy="0"/>
          </a:xfrm>
          <a:prstGeom prst="straightConnector1">
            <a:avLst/>
          </a:prstGeom>
          <a:ln w="41275"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21414C9-D5D0-0045-B88E-9B830DBEF105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5562600" y="3352800"/>
            <a:ext cx="1219200" cy="0"/>
          </a:xfrm>
          <a:prstGeom prst="straightConnector1">
            <a:avLst/>
          </a:prstGeom>
          <a:ln w="41275"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32A5390-201D-EF40-8F84-F79938D7F031}"/>
              </a:ext>
            </a:extLst>
          </p:cNvPr>
          <p:cNvSpPr txBox="1"/>
          <p:nvPr/>
        </p:nvSpPr>
        <p:spPr>
          <a:xfrm>
            <a:off x="2622828" y="2209800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Compilação</a:t>
            </a:r>
            <a:endParaRPr lang="en-US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6B0AA74-4506-014C-807E-CB28E485729B}"/>
              </a:ext>
            </a:extLst>
          </p:cNvPr>
          <p:cNvSpPr txBox="1"/>
          <p:nvPr/>
        </p:nvSpPr>
        <p:spPr>
          <a:xfrm>
            <a:off x="5638800" y="2223467"/>
            <a:ext cx="11596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Execução</a:t>
            </a:r>
            <a:endParaRPr lang="en-US" sz="2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4F9F8E-EE2A-214E-8CEA-031090426366}"/>
              </a:ext>
            </a:extLst>
          </p:cNvPr>
          <p:cNvSpPr txBox="1"/>
          <p:nvPr/>
        </p:nvSpPr>
        <p:spPr>
          <a:xfrm>
            <a:off x="6830064" y="4634979"/>
            <a:ext cx="12471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163CFF"/>
                </a:solidFill>
              </a:rPr>
              <a:t>Sistema</a:t>
            </a:r>
          </a:p>
          <a:p>
            <a:pPr algn="ctr"/>
            <a:r>
              <a:rPr lang="en-US" sz="2000" dirty="0" err="1">
                <a:solidFill>
                  <a:srgbClr val="163CFF"/>
                </a:solidFill>
              </a:rPr>
              <a:t>Operativo</a:t>
            </a:r>
            <a:endParaRPr lang="en-US" sz="2000" dirty="0">
              <a:solidFill>
                <a:srgbClr val="163CFF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41E27C-AF5E-9645-932C-129A0426B8F3}"/>
              </a:ext>
            </a:extLst>
          </p:cNvPr>
          <p:cNvSpPr txBox="1"/>
          <p:nvPr/>
        </p:nvSpPr>
        <p:spPr>
          <a:xfrm>
            <a:off x="3273496" y="4673079"/>
            <a:ext cx="30203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>
                <a:solidFill>
                  <a:srgbClr val="163CFF"/>
                </a:solidFill>
              </a:rPr>
              <a:t>Compilador</a:t>
            </a:r>
            <a:r>
              <a:rPr lang="en-US" sz="2000" dirty="0">
                <a:solidFill>
                  <a:srgbClr val="163CFF"/>
                </a:solidFill>
              </a:rPr>
              <a:t> da</a:t>
            </a:r>
          </a:p>
          <a:p>
            <a:pPr algn="ctr"/>
            <a:r>
              <a:rPr lang="en-US" sz="2000" dirty="0" err="1">
                <a:solidFill>
                  <a:srgbClr val="163CFF"/>
                </a:solidFill>
              </a:rPr>
              <a:t>Linguagem</a:t>
            </a:r>
            <a:r>
              <a:rPr lang="en-US" sz="2000" dirty="0">
                <a:solidFill>
                  <a:srgbClr val="163CFF"/>
                </a:solidFill>
              </a:rPr>
              <a:t> de </a:t>
            </a:r>
            <a:r>
              <a:rPr lang="en-US" sz="2000" dirty="0" err="1">
                <a:solidFill>
                  <a:srgbClr val="163CFF"/>
                </a:solidFill>
              </a:rPr>
              <a:t>Programação</a:t>
            </a:r>
            <a:endParaRPr lang="en-US" sz="2000" dirty="0">
              <a:solidFill>
                <a:srgbClr val="163CFF"/>
              </a:solidFill>
            </a:endParaRPr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E10D1665-820C-D34A-BEBD-FB22423E8BB5}"/>
              </a:ext>
            </a:extLst>
          </p:cNvPr>
          <p:cNvSpPr/>
          <p:nvPr/>
        </p:nvSpPr>
        <p:spPr>
          <a:xfrm>
            <a:off x="762000" y="4191000"/>
            <a:ext cx="609600" cy="1600200"/>
          </a:xfrm>
          <a:prstGeom prst="leftBrace">
            <a:avLst>
              <a:gd name="adj1" fmla="val 32440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4AC0A9-6897-EB4D-A061-BB6942A15B82}"/>
              </a:ext>
            </a:extLst>
          </p:cNvPr>
          <p:cNvSpPr txBox="1"/>
          <p:nvPr/>
        </p:nvSpPr>
        <p:spPr>
          <a:xfrm>
            <a:off x="1357618" y="4673079"/>
            <a:ext cx="1223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163CFF"/>
                </a:solidFill>
              </a:rPr>
              <a:t>Editor de </a:t>
            </a:r>
          </a:p>
          <a:p>
            <a:pPr algn="ctr"/>
            <a:r>
              <a:rPr lang="en-US" sz="2000" dirty="0" err="1">
                <a:solidFill>
                  <a:srgbClr val="163CFF"/>
                </a:solidFill>
              </a:rPr>
              <a:t>Texto</a:t>
            </a:r>
            <a:endParaRPr lang="en-US" sz="2000" dirty="0">
              <a:solidFill>
                <a:srgbClr val="163CFF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3485D8A-A10B-C841-9798-C1C71EB54A82}"/>
              </a:ext>
            </a:extLst>
          </p:cNvPr>
          <p:cNvSpPr txBox="1"/>
          <p:nvPr/>
        </p:nvSpPr>
        <p:spPr>
          <a:xfrm rot="16200000">
            <a:off x="-746381" y="4816219"/>
            <a:ext cx="23118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Software de </a:t>
            </a:r>
            <a:r>
              <a:rPr lang="en-US" sz="2000" dirty="0" err="1"/>
              <a:t>suporte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57517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71F5E-C17E-724F-976A-36FB5868A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Mecanismos</a:t>
            </a:r>
            <a:r>
              <a:rPr lang="en-US" dirty="0"/>
              <a:t> de </a:t>
            </a:r>
            <a:r>
              <a:rPr lang="en-US" dirty="0" err="1"/>
              <a:t>segurança</a:t>
            </a:r>
            <a:r>
              <a:rPr lang="en-US" dirty="0"/>
              <a:t> </a:t>
            </a:r>
            <a:r>
              <a:rPr lang="en-US" dirty="0" err="1"/>
              <a:t>básicos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7F2287-36A7-824B-AE8D-BB288F9EF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5CB9E7-DD8F-AB4E-BDAA-155BC237A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E6559F-7DEC-D64B-9FB3-064AC2881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881DCE-829E-5A4D-AC0F-58218CD742A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r>
              <a:rPr lang="en-US" dirty="0"/>
              <a:t>Para </a:t>
            </a:r>
            <a:r>
              <a:rPr lang="en-US" dirty="0" err="1"/>
              <a:t>evitar</a:t>
            </a:r>
            <a:r>
              <a:rPr lang="en-US" dirty="0"/>
              <a:t> </a:t>
            </a:r>
            <a:r>
              <a:rPr lang="en-US" dirty="0" err="1"/>
              <a:t>vulnerabilidades</a:t>
            </a:r>
            <a:r>
              <a:rPr lang="en-US" dirty="0"/>
              <a:t> e </a:t>
            </a:r>
            <a:r>
              <a:rPr lang="en-US" dirty="0" err="1"/>
              <a:t>prevenir</a:t>
            </a:r>
            <a:r>
              <a:rPr lang="en-US" dirty="0"/>
              <a:t> </a:t>
            </a:r>
            <a:r>
              <a:rPr lang="en-US" dirty="0" err="1"/>
              <a:t>violações</a:t>
            </a:r>
            <a:r>
              <a:rPr lang="en-US" dirty="0"/>
              <a:t> de </a:t>
            </a:r>
            <a:r>
              <a:rPr lang="en-US" dirty="0" err="1"/>
              <a:t>segurança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software </a:t>
            </a:r>
            <a:r>
              <a:rPr lang="en-US" dirty="0" err="1"/>
              <a:t>malicioso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incorrecto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FE4C7D-2CDC-B04A-A58E-A1DA599BA022}"/>
              </a:ext>
            </a:extLst>
          </p:cNvPr>
          <p:cNvSpPr/>
          <p:nvPr/>
        </p:nvSpPr>
        <p:spPr>
          <a:xfrm>
            <a:off x="1219200" y="2819400"/>
            <a:ext cx="1600200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Código Fonte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1160E8-F647-DC4E-BEBF-BE6D5186FE88}"/>
              </a:ext>
            </a:extLst>
          </p:cNvPr>
          <p:cNvSpPr/>
          <p:nvPr/>
        </p:nvSpPr>
        <p:spPr>
          <a:xfrm>
            <a:off x="3962400" y="2819400"/>
            <a:ext cx="1600200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Binário</a:t>
            </a:r>
            <a:endParaRPr lang="en-US" sz="2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604CEF-D022-0041-8AF4-A01564166FEB}"/>
              </a:ext>
            </a:extLst>
          </p:cNvPr>
          <p:cNvSpPr/>
          <p:nvPr/>
        </p:nvSpPr>
        <p:spPr>
          <a:xfrm>
            <a:off x="6781800" y="2819400"/>
            <a:ext cx="1600200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Processo</a:t>
            </a:r>
            <a:endParaRPr lang="en-US" sz="2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7283425-379D-6748-A264-123FD9BCE6AC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2819400" y="3352800"/>
            <a:ext cx="1143000" cy="0"/>
          </a:xfrm>
          <a:prstGeom prst="straightConnector1">
            <a:avLst/>
          </a:prstGeom>
          <a:ln w="41275"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21414C9-D5D0-0045-B88E-9B830DBEF105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5562600" y="3352800"/>
            <a:ext cx="1219200" cy="0"/>
          </a:xfrm>
          <a:prstGeom prst="straightConnector1">
            <a:avLst/>
          </a:prstGeom>
          <a:ln w="41275"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14F9F8E-EE2A-214E-8CEA-031090426366}"/>
              </a:ext>
            </a:extLst>
          </p:cNvPr>
          <p:cNvSpPr txBox="1"/>
          <p:nvPr/>
        </p:nvSpPr>
        <p:spPr>
          <a:xfrm>
            <a:off x="6909368" y="4634979"/>
            <a:ext cx="12471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163CFF"/>
                </a:solidFill>
              </a:rPr>
              <a:t>Sistema</a:t>
            </a:r>
          </a:p>
          <a:p>
            <a:pPr algn="ctr"/>
            <a:r>
              <a:rPr lang="en-US" sz="2000" dirty="0" err="1">
                <a:solidFill>
                  <a:srgbClr val="163CFF"/>
                </a:solidFill>
              </a:rPr>
              <a:t>Operativo</a:t>
            </a:r>
            <a:endParaRPr lang="en-US" sz="2000" dirty="0">
              <a:solidFill>
                <a:srgbClr val="163CFF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41E27C-AF5E-9645-932C-129A0426B8F3}"/>
              </a:ext>
            </a:extLst>
          </p:cNvPr>
          <p:cNvSpPr txBox="1"/>
          <p:nvPr/>
        </p:nvSpPr>
        <p:spPr>
          <a:xfrm>
            <a:off x="3352800" y="4673079"/>
            <a:ext cx="30203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>
                <a:solidFill>
                  <a:srgbClr val="163CFF"/>
                </a:solidFill>
              </a:rPr>
              <a:t>Compilador</a:t>
            </a:r>
            <a:r>
              <a:rPr lang="en-US" sz="2000" dirty="0">
                <a:solidFill>
                  <a:srgbClr val="163CFF"/>
                </a:solidFill>
              </a:rPr>
              <a:t> da</a:t>
            </a:r>
          </a:p>
          <a:p>
            <a:pPr algn="ctr"/>
            <a:r>
              <a:rPr lang="en-US" sz="2000" dirty="0" err="1">
                <a:solidFill>
                  <a:srgbClr val="163CFF"/>
                </a:solidFill>
              </a:rPr>
              <a:t>Linguagem</a:t>
            </a:r>
            <a:r>
              <a:rPr lang="en-US" sz="2000" dirty="0">
                <a:solidFill>
                  <a:srgbClr val="163CFF"/>
                </a:solidFill>
              </a:rPr>
              <a:t> de </a:t>
            </a:r>
            <a:r>
              <a:rPr lang="en-US" sz="2000" dirty="0" err="1">
                <a:solidFill>
                  <a:srgbClr val="163CFF"/>
                </a:solidFill>
              </a:rPr>
              <a:t>Programação</a:t>
            </a:r>
            <a:endParaRPr lang="en-US" sz="2000" dirty="0">
              <a:solidFill>
                <a:srgbClr val="163CFF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957895-F6A0-9943-BA14-EC28CA3E08C2}"/>
              </a:ext>
            </a:extLst>
          </p:cNvPr>
          <p:cNvSpPr txBox="1"/>
          <p:nvPr/>
        </p:nvSpPr>
        <p:spPr>
          <a:xfrm>
            <a:off x="304800" y="4514671"/>
            <a:ext cx="2520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Implementados</a:t>
            </a:r>
            <a:r>
              <a:rPr lang="en-US" sz="2400" dirty="0"/>
              <a:t> </a:t>
            </a:r>
            <a:r>
              <a:rPr lang="en-US" sz="2400" dirty="0" err="1"/>
              <a:t>nestes</a:t>
            </a:r>
            <a:r>
              <a:rPr lang="en-US" sz="2400" dirty="0"/>
              <a:t> </a:t>
            </a:r>
            <a:r>
              <a:rPr lang="en-US" sz="2400" dirty="0" err="1"/>
              <a:t>dois</a:t>
            </a:r>
            <a:r>
              <a:rPr lang="en-US" sz="2400" dirty="0"/>
              <a:t> </a:t>
            </a:r>
            <a:r>
              <a:rPr lang="en-US" sz="2400" dirty="0" err="1"/>
              <a:t>componentes</a:t>
            </a:r>
            <a:r>
              <a:rPr lang="en-US" sz="2400" dirty="0"/>
              <a:t>: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F9C9169A-767E-B84B-9BFD-21D0A86C5CD4}"/>
              </a:ext>
            </a:extLst>
          </p:cNvPr>
          <p:cNvSpPr/>
          <p:nvPr/>
        </p:nvSpPr>
        <p:spPr>
          <a:xfrm>
            <a:off x="2554224" y="4771365"/>
            <a:ext cx="530352" cy="609600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656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DA053-E710-DD40-80C5-0996E2E7A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Plano para </a:t>
            </a:r>
            <a:r>
              <a:rPr lang="en-US" dirty="0" err="1"/>
              <a:t>esta</a:t>
            </a:r>
            <a:r>
              <a:rPr lang="en-US" dirty="0"/>
              <a:t> aula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95B8F0-DF35-734F-AFA8-1909F9DE3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25D9C6-8BB1-2642-9412-838726AB0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882DF4-115C-724A-975C-BC9F80A81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340191-56CF-B240-ADF6-14217E25AEA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endParaRPr lang="en-US" dirty="0"/>
          </a:p>
          <a:p>
            <a:r>
              <a:rPr lang="en-US" dirty="0" err="1"/>
              <a:t>Mecanismos</a:t>
            </a:r>
            <a:r>
              <a:rPr lang="en-US" dirty="0"/>
              <a:t> de </a:t>
            </a:r>
            <a:r>
              <a:rPr lang="en-US" dirty="0" err="1"/>
              <a:t>segurança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operativos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Mecanismos</a:t>
            </a:r>
            <a:r>
              <a:rPr lang="en-US" dirty="0"/>
              <a:t> de </a:t>
            </a:r>
            <a:r>
              <a:rPr lang="en-US" dirty="0" err="1"/>
              <a:t>segurança</a:t>
            </a:r>
            <a:r>
              <a:rPr lang="en-US" dirty="0"/>
              <a:t> </a:t>
            </a:r>
            <a:r>
              <a:rPr lang="en-US" dirty="0" err="1"/>
              <a:t>nas</a:t>
            </a:r>
            <a:r>
              <a:rPr lang="en-US" dirty="0"/>
              <a:t> </a:t>
            </a:r>
            <a:r>
              <a:rPr lang="en-US" dirty="0" err="1"/>
              <a:t>linguagens</a:t>
            </a:r>
            <a:r>
              <a:rPr lang="en-US" dirty="0"/>
              <a:t> de </a:t>
            </a:r>
            <a:r>
              <a:rPr lang="en-US" dirty="0" err="1"/>
              <a:t>programação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884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A065597-B38C-3C4A-A732-97A489122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Mecanismos</a:t>
            </a:r>
            <a:r>
              <a:rPr lang="en-US" dirty="0"/>
              <a:t> de </a:t>
            </a:r>
            <a:r>
              <a:rPr lang="en-US" dirty="0" err="1"/>
              <a:t>segurança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operativos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4493F9-01A7-D544-81BA-3EB4C049A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77CA35-7D0A-6D4A-9185-3373EC74F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726EED-259C-9F47-AD3A-0A6F09C3F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246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F23C35F-6DC0-6E45-ACC6-FCC14871A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Arquitectura</a:t>
            </a:r>
            <a:r>
              <a:rPr lang="en-US" dirty="0"/>
              <a:t> de um </a:t>
            </a:r>
            <a:r>
              <a:rPr lang="en-US" dirty="0" err="1"/>
              <a:t>computador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303AE7-0846-154D-B904-476D3D0E5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6E4250-8F29-B242-84F9-C961FD890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BF9A3D-CEC6-A54D-A268-B6C4DDE59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4CCEB95-81B6-774B-9349-F7DD78092503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229600" cy="4937760"/>
          </a:xfrm>
        </p:spPr>
        <p:txBody>
          <a:bodyPr>
            <a:normAutofit fontScale="92500" lnSpcReduction="2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Fluxo</a:t>
            </a:r>
            <a:r>
              <a:rPr lang="en-US" dirty="0"/>
              <a:t> de </a:t>
            </a:r>
            <a:r>
              <a:rPr lang="en-US" dirty="0" err="1"/>
              <a:t>execução</a:t>
            </a:r>
            <a:r>
              <a:rPr lang="en-US" dirty="0"/>
              <a:t> de um </a:t>
            </a:r>
            <a:r>
              <a:rPr lang="en-US" dirty="0" err="1"/>
              <a:t>programa</a:t>
            </a:r>
            <a:r>
              <a:rPr lang="en-US" dirty="0"/>
              <a:t>: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carregado</a:t>
            </a:r>
            <a:r>
              <a:rPr lang="en-US" dirty="0"/>
              <a:t> para </a:t>
            </a:r>
            <a:r>
              <a:rPr lang="en-US" dirty="0" err="1"/>
              <a:t>memória</a:t>
            </a:r>
            <a:r>
              <a:rPr lang="en-US" dirty="0"/>
              <a:t> e </a:t>
            </a:r>
            <a:r>
              <a:rPr lang="en-US" dirty="0" err="1"/>
              <a:t>depois</a:t>
            </a:r>
            <a:r>
              <a:rPr lang="en-US" dirty="0"/>
              <a:t> o CPU </a:t>
            </a:r>
            <a:r>
              <a:rPr lang="en-US" dirty="0" err="1"/>
              <a:t>executa</a:t>
            </a:r>
            <a:r>
              <a:rPr lang="en-US" dirty="0"/>
              <a:t> as </a:t>
            </a:r>
            <a:r>
              <a:rPr lang="en-US" dirty="0" err="1"/>
              <a:t>suas</a:t>
            </a:r>
            <a:r>
              <a:rPr lang="en-US" dirty="0"/>
              <a:t> </a:t>
            </a:r>
            <a:r>
              <a:rPr lang="en-US" dirty="0" err="1"/>
              <a:t>instruções</a:t>
            </a:r>
            <a:r>
              <a:rPr lang="en-US" dirty="0"/>
              <a:t>: </a:t>
            </a:r>
            <a:r>
              <a:rPr lang="en-US" dirty="0" err="1"/>
              <a:t>lê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dados, </a:t>
            </a:r>
            <a:r>
              <a:rPr lang="en-US" dirty="0" err="1"/>
              <a:t>processa-os</a:t>
            </a:r>
            <a:r>
              <a:rPr lang="en-US" dirty="0"/>
              <a:t>, e </a:t>
            </a:r>
            <a:r>
              <a:rPr lang="en-US" dirty="0" err="1"/>
              <a:t>escreve</a:t>
            </a:r>
            <a:r>
              <a:rPr lang="en-US" dirty="0"/>
              <a:t> </a:t>
            </a:r>
            <a:r>
              <a:rPr lang="en-US" dirty="0" err="1"/>
              <a:t>resultados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110DA3-87D3-584A-8109-ABCE5F888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300" y="1323490"/>
            <a:ext cx="6337300" cy="3705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139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72F5C-D1A0-C845-B75D-F97C22E58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Exemplo</a:t>
            </a:r>
            <a:r>
              <a:rPr lang="en-US" dirty="0"/>
              <a:t> de um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C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FAB50E-EDB9-1042-9339-B04581657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BB2B71-C66B-5748-8B81-D88235B24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27C5F-1393-4F43-B012-F064AE910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D904CD-51B1-CE42-A3C2-E3D1EFD1DC6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3962400" cy="4937760"/>
          </a:xfrm>
        </p:spPr>
        <p:txBody>
          <a:bodyPr/>
          <a:lstStyle/>
          <a:p>
            <a:r>
              <a:rPr lang="en-US" dirty="0"/>
              <a:t>O que </a:t>
            </a:r>
            <a:r>
              <a:rPr lang="en-US" dirty="0" err="1"/>
              <a:t>faz</a:t>
            </a:r>
            <a:r>
              <a:rPr lang="en-US" dirty="0"/>
              <a:t> o </a:t>
            </a:r>
            <a:r>
              <a:rPr lang="en-US" dirty="0" err="1"/>
              <a:t>programa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Soma </a:t>
            </a:r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números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b="1" dirty="0" err="1"/>
              <a:t>Instruções</a:t>
            </a:r>
            <a:r>
              <a:rPr lang="en-US" dirty="0"/>
              <a:t> </a:t>
            </a:r>
            <a:r>
              <a:rPr lang="en-US" dirty="0" err="1"/>
              <a:t>guardadas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memória</a:t>
            </a:r>
            <a:endParaRPr lang="en-US" dirty="0"/>
          </a:p>
          <a:p>
            <a:endParaRPr lang="en-US" dirty="0"/>
          </a:p>
          <a:p>
            <a:r>
              <a:rPr lang="en-US" b="1" dirty="0" err="1"/>
              <a:t>Variáveis</a:t>
            </a:r>
            <a:r>
              <a:rPr lang="en-US" dirty="0"/>
              <a:t> </a:t>
            </a:r>
            <a:r>
              <a:rPr lang="en-US" dirty="0" err="1"/>
              <a:t>guardadas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memória</a:t>
            </a: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FBCAF2B-E219-7649-A956-69B7822AAB6F}"/>
              </a:ext>
            </a:extLst>
          </p:cNvPr>
          <p:cNvSpPr txBox="1">
            <a:spLocks/>
          </p:cNvSpPr>
          <p:nvPr/>
        </p:nvSpPr>
        <p:spPr>
          <a:xfrm>
            <a:off x="4419600" y="1310640"/>
            <a:ext cx="4575048" cy="4937760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8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400" kern="1200">
                <a:solidFill>
                  <a:schemeClr val="tx2"/>
                </a:solidFill>
                <a:latin typeface="Tw Cen MT"/>
                <a:ea typeface="+mn-ea"/>
                <a:cs typeface="Tw Cen MT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>
                <a:latin typeface="Consolas"/>
                <a:cs typeface="Consolas"/>
              </a:rPr>
              <a:t>int</a:t>
            </a:r>
            <a:r>
              <a:rPr lang="en-US" sz="1400" b="1" dirty="0">
                <a:latin typeface="Consolas"/>
                <a:cs typeface="Consolas"/>
              </a:rPr>
              <a:t> main() {</a:t>
            </a: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	</a:t>
            </a:r>
            <a:r>
              <a:rPr lang="en-US" sz="1400" b="1" dirty="0" err="1">
                <a:solidFill>
                  <a:srgbClr val="FF0000"/>
                </a:solidFill>
                <a:latin typeface="Consolas"/>
                <a:cs typeface="Consolas"/>
              </a:rPr>
              <a:t>int</a:t>
            </a:r>
            <a:r>
              <a:rPr lang="en-US" sz="1400" b="1" dirty="0">
                <a:solidFill>
                  <a:srgbClr val="FF0000"/>
                </a:solidFill>
                <a:latin typeface="Consolas"/>
                <a:cs typeface="Consolas"/>
              </a:rPr>
              <a:t> </a:t>
            </a:r>
            <a:r>
              <a:rPr lang="en-US" sz="1400" b="1" dirty="0">
                <a:latin typeface="Consolas"/>
                <a:cs typeface="Consolas"/>
              </a:rPr>
              <a:t>arg1 = 0;</a:t>
            </a: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	</a:t>
            </a:r>
            <a:r>
              <a:rPr lang="en-US" sz="1400" b="1" dirty="0" err="1">
                <a:solidFill>
                  <a:srgbClr val="FF0000"/>
                </a:solidFill>
                <a:latin typeface="Consolas"/>
                <a:cs typeface="Consolas"/>
              </a:rPr>
              <a:t>int</a:t>
            </a:r>
            <a:r>
              <a:rPr lang="en-US" sz="1400" b="1" dirty="0">
                <a:solidFill>
                  <a:srgbClr val="FF0000"/>
                </a:solidFill>
                <a:latin typeface="Consolas"/>
                <a:cs typeface="Consolas"/>
              </a:rPr>
              <a:t> </a:t>
            </a:r>
            <a:r>
              <a:rPr lang="en-US" sz="1400" b="1" dirty="0">
                <a:latin typeface="Consolas"/>
                <a:cs typeface="Consolas"/>
              </a:rPr>
              <a:t>arg2 = 0;</a:t>
            </a: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	</a:t>
            </a:r>
            <a:r>
              <a:rPr lang="en-US" sz="1400" b="1" dirty="0" err="1">
                <a:solidFill>
                  <a:srgbClr val="FF0000"/>
                </a:solidFill>
                <a:latin typeface="Consolas"/>
                <a:cs typeface="Consolas"/>
              </a:rPr>
              <a:t>int</a:t>
            </a:r>
            <a:r>
              <a:rPr lang="en-US" sz="1400" b="1">
                <a:solidFill>
                  <a:srgbClr val="FF0000"/>
                </a:solidFill>
                <a:latin typeface="Consolas"/>
                <a:cs typeface="Consolas"/>
              </a:rPr>
              <a:t> </a:t>
            </a:r>
            <a:r>
              <a:rPr lang="en-US" sz="1400" b="1">
                <a:latin typeface="Consolas"/>
                <a:cs typeface="Consolas"/>
              </a:rPr>
              <a:t>result </a:t>
            </a:r>
            <a:r>
              <a:rPr lang="en-US" sz="1400" b="1" dirty="0">
                <a:latin typeface="Consolas"/>
                <a:cs typeface="Consolas"/>
              </a:rPr>
              <a:t>= 0;</a:t>
            </a:r>
          </a:p>
          <a:p>
            <a:pPr marL="0" indent="0">
              <a:buNone/>
            </a:pPr>
            <a:endParaRPr lang="en-US" sz="700" b="1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	</a:t>
            </a:r>
            <a:r>
              <a:rPr lang="en-US" sz="1400" b="1" dirty="0">
                <a:solidFill>
                  <a:srgbClr val="FF0000"/>
                </a:solidFill>
                <a:latin typeface="Consolas"/>
                <a:cs typeface="Consolas"/>
              </a:rPr>
              <a:t>while</a:t>
            </a:r>
            <a:r>
              <a:rPr lang="en-US" sz="1400" b="1" dirty="0">
                <a:latin typeface="Consolas"/>
                <a:cs typeface="Consolas"/>
              </a:rPr>
              <a:t>(1) {</a:t>
            </a: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	    </a:t>
            </a:r>
            <a:r>
              <a:rPr lang="en-US" sz="1400" b="1" dirty="0" err="1">
                <a:latin typeface="Consolas"/>
                <a:cs typeface="Consolas"/>
              </a:rPr>
              <a:t>printf</a:t>
            </a:r>
            <a:r>
              <a:rPr lang="en-US" sz="1400" b="1" dirty="0">
                <a:latin typeface="Consolas"/>
                <a:cs typeface="Consolas"/>
              </a:rPr>
              <a:t>(</a:t>
            </a:r>
            <a:r>
              <a:rPr lang="en-US" sz="1400" b="1" dirty="0">
                <a:solidFill>
                  <a:srgbClr val="008000"/>
                </a:solidFill>
                <a:latin typeface="Consolas"/>
                <a:cs typeface="Consolas"/>
              </a:rPr>
              <a:t>”</a:t>
            </a:r>
            <a:r>
              <a:rPr lang="en-US" sz="1400" b="1" dirty="0" err="1">
                <a:solidFill>
                  <a:srgbClr val="008000"/>
                </a:solidFill>
                <a:latin typeface="Consolas"/>
                <a:cs typeface="Consolas"/>
              </a:rPr>
              <a:t>Escreve</a:t>
            </a:r>
            <a:r>
              <a:rPr lang="en-US" sz="1400" b="1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sz="1400" b="1" dirty="0" err="1">
                <a:solidFill>
                  <a:srgbClr val="008000"/>
                </a:solidFill>
                <a:latin typeface="Consolas"/>
                <a:cs typeface="Consolas"/>
              </a:rPr>
              <a:t>parcela</a:t>
            </a:r>
            <a:r>
              <a:rPr lang="en-US" sz="1400" b="1" dirty="0">
                <a:solidFill>
                  <a:srgbClr val="008000"/>
                </a:solidFill>
                <a:latin typeface="Consolas"/>
                <a:cs typeface="Consolas"/>
              </a:rPr>
              <a:t> 1:\n"</a:t>
            </a:r>
            <a:r>
              <a:rPr lang="en-US" sz="1400" b="1" dirty="0">
                <a:latin typeface="Consolas"/>
                <a:cs typeface="Consolas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	    </a:t>
            </a:r>
            <a:r>
              <a:rPr lang="en-US" sz="1400" b="1" dirty="0" err="1">
                <a:latin typeface="Consolas"/>
                <a:cs typeface="Consolas"/>
              </a:rPr>
              <a:t>scanf</a:t>
            </a:r>
            <a:r>
              <a:rPr lang="en-US" sz="1400" b="1" dirty="0">
                <a:latin typeface="Consolas"/>
                <a:cs typeface="Consolas"/>
              </a:rPr>
              <a:t>(</a:t>
            </a:r>
            <a:r>
              <a:rPr lang="en-US" sz="1400" b="1" dirty="0">
                <a:solidFill>
                  <a:srgbClr val="008000"/>
                </a:solidFill>
                <a:latin typeface="Consolas"/>
                <a:cs typeface="Consolas"/>
              </a:rPr>
              <a:t>"%d"</a:t>
            </a:r>
            <a:r>
              <a:rPr lang="en-US" sz="1400" b="1" dirty="0">
                <a:latin typeface="Consolas"/>
                <a:cs typeface="Consolas"/>
              </a:rPr>
              <a:t>, &amp;arg1);</a:t>
            </a:r>
          </a:p>
          <a:p>
            <a:pPr marL="0" indent="0">
              <a:buNone/>
            </a:pPr>
            <a:endParaRPr lang="en-US" sz="1400" b="1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	    </a:t>
            </a:r>
            <a:r>
              <a:rPr lang="en-US" sz="1400" b="1" dirty="0" err="1">
                <a:latin typeface="Consolas"/>
                <a:cs typeface="Consolas"/>
              </a:rPr>
              <a:t>printf</a:t>
            </a:r>
            <a:r>
              <a:rPr lang="en-US" sz="1400" b="1" dirty="0">
                <a:latin typeface="Consolas"/>
                <a:cs typeface="Consolas"/>
              </a:rPr>
              <a:t>(</a:t>
            </a:r>
            <a:r>
              <a:rPr lang="en-US" sz="1400" b="1" dirty="0">
                <a:solidFill>
                  <a:srgbClr val="008000"/>
                </a:solidFill>
                <a:latin typeface="Consolas"/>
                <a:cs typeface="Consolas"/>
              </a:rPr>
              <a:t>”</a:t>
            </a:r>
            <a:r>
              <a:rPr lang="en-US" sz="1400" b="1" dirty="0" err="1">
                <a:solidFill>
                  <a:srgbClr val="008000"/>
                </a:solidFill>
                <a:latin typeface="Consolas"/>
                <a:cs typeface="Consolas"/>
              </a:rPr>
              <a:t>Escreve</a:t>
            </a:r>
            <a:r>
              <a:rPr lang="en-US" sz="1400" b="1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sz="1400" b="1" dirty="0" err="1">
                <a:solidFill>
                  <a:srgbClr val="008000"/>
                </a:solidFill>
                <a:latin typeface="Consolas"/>
                <a:cs typeface="Consolas"/>
              </a:rPr>
              <a:t>parcela</a:t>
            </a:r>
            <a:r>
              <a:rPr lang="en-US" sz="1400" b="1" dirty="0">
                <a:solidFill>
                  <a:srgbClr val="008000"/>
                </a:solidFill>
                <a:latin typeface="Consolas"/>
                <a:cs typeface="Consolas"/>
              </a:rPr>
              <a:t> 2:\n"</a:t>
            </a:r>
            <a:r>
              <a:rPr lang="en-US" sz="1400" b="1" dirty="0">
                <a:latin typeface="Consolas"/>
                <a:cs typeface="Consolas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	    </a:t>
            </a:r>
            <a:r>
              <a:rPr lang="en-US" sz="1400" b="1" dirty="0" err="1">
                <a:latin typeface="Consolas"/>
                <a:cs typeface="Consolas"/>
              </a:rPr>
              <a:t>scanf</a:t>
            </a:r>
            <a:r>
              <a:rPr lang="en-US" sz="1400" b="1" dirty="0">
                <a:latin typeface="Consolas"/>
                <a:cs typeface="Consolas"/>
              </a:rPr>
              <a:t>(</a:t>
            </a:r>
            <a:r>
              <a:rPr lang="en-US" sz="1400" b="1" dirty="0">
                <a:solidFill>
                  <a:srgbClr val="008000"/>
                </a:solidFill>
                <a:latin typeface="Consolas"/>
                <a:cs typeface="Consolas"/>
              </a:rPr>
              <a:t>"%d"</a:t>
            </a:r>
            <a:r>
              <a:rPr lang="en-US" sz="1400" b="1" dirty="0">
                <a:latin typeface="Consolas"/>
                <a:cs typeface="Consolas"/>
              </a:rPr>
              <a:t>, &amp;arg2);</a:t>
            </a:r>
          </a:p>
          <a:p>
            <a:pPr marL="0" indent="0">
              <a:buNone/>
            </a:pPr>
            <a:endParaRPr lang="en-US" sz="1400" b="1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	    result = arg1 + arg2;</a:t>
            </a: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	    </a:t>
            </a:r>
            <a:r>
              <a:rPr lang="en-US" sz="1400" b="1" dirty="0" err="1">
                <a:latin typeface="Consolas"/>
                <a:cs typeface="Consolas"/>
              </a:rPr>
              <a:t>printf</a:t>
            </a:r>
            <a:r>
              <a:rPr lang="en-US" sz="1400" b="1" dirty="0">
                <a:latin typeface="Consolas"/>
                <a:cs typeface="Consolas"/>
              </a:rPr>
              <a:t>(</a:t>
            </a:r>
            <a:r>
              <a:rPr lang="en-US" sz="1400" b="1" dirty="0">
                <a:solidFill>
                  <a:srgbClr val="008000"/>
                </a:solidFill>
                <a:latin typeface="Consolas"/>
                <a:cs typeface="Consolas"/>
              </a:rPr>
              <a:t>"</a:t>
            </a:r>
            <a:r>
              <a:rPr lang="en-US" sz="1400" b="1" dirty="0" err="1">
                <a:solidFill>
                  <a:srgbClr val="008000"/>
                </a:solidFill>
                <a:latin typeface="Consolas"/>
                <a:cs typeface="Consolas"/>
              </a:rPr>
              <a:t>Resultado</a:t>
            </a:r>
            <a:r>
              <a:rPr lang="en-US" sz="1400" b="1" dirty="0">
                <a:solidFill>
                  <a:srgbClr val="008000"/>
                </a:solidFill>
                <a:latin typeface="Consolas"/>
                <a:cs typeface="Consolas"/>
              </a:rPr>
              <a:t>: %d\n\n"</a:t>
            </a:r>
            <a:r>
              <a:rPr lang="en-US" sz="1400" b="1" dirty="0">
                <a:latin typeface="Consolas"/>
                <a:cs typeface="Consolas"/>
              </a:rPr>
              <a:t>, res);</a:t>
            </a:r>
            <a:endParaRPr lang="en-US" sz="1000" b="1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    }</a:t>
            </a: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    </a:t>
            </a:r>
            <a:r>
              <a:rPr lang="en-US" sz="1400" b="1" dirty="0">
                <a:solidFill>
                  <a:srgbClr val="FF0000"/>
                </a:solidFill>
                <a:latin typeface="Consolas"/>
                <a:cs typeface="Consolas"/>
              </a:rPr>
              <a:t>return</a:t>
            </a:r>
            <a:r>
              <a:rPr lang="en-US" sz="1400" b="1" dirty="0">
                <a:latin typeface="Consolas"/>
                <a:cs typeface="Consolas"/>
              </a:rPr>
              <a:t> 0;</a:t>
            </a: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826763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ntos_theme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ＭＳ 明朝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santos_theme.thmx</Template>
  <TotalTime>12126</TotalTime>
  <Words>1055</Words>
  <Application>Microsoft Macintosh PowerPoint</Application>
  <PresentationFormat>On-screen Show (4:3)</PresentationFormat>
  <Paragraphs>276</Paragraphs>
  <Slides>22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Arial</vt:lpstr>
      <vt:lpstr>Calibri</vt:lpstr>
      <vt:lpstr>Consolas</vt:lpstr>
      <vt:lpstr>Gill Sans MT</vt:lpstr>
      <vt:lpstr>Tw Cen MT</vt:lpstr>
      <vt:lpstr>Wingdings</vt:lpstr>
      <vt:lpstr>Wingdings 3</vt:lpstr>
      <vt:lpstr>santos_theme</vt:lpstr>
      <vt:lpstr>Visio</vt:lpstr>
      <vt:lpstr>Mecanismos Básicos de Segurança de Software  Parte I: Enquadramento e Protecção</vt:lpstr>
      <vt:lpstr>Na aula passada</vt:lpstr>
      <vt:lpstr>Nesta aula</vt:lpstr>
      <vt:lpstr>Ciclo de vida de uma aplicação</vt:lpstr>
      <vt:lpstr>Mecanismos de segurança básicos</vt:lpstr>
      <vt:lpstr>Plano para esta aula</vt:lpstr>
      <vt:lpstr>Mecanismos de segurança nos sistemas operativos</vt:lpstr>
      <vt:lpstr>Arquitectura de um computador</vt:lpstr>
      <vt:lpstr>Exemplo de um programa em C</vt:lpstr>
      <vt:lpstr>Desafio</vt:lpstr>
      <vt:lpstr>Protecções feitas pelo sistema operativo</vt:lpstr>
      <vt:lpstr>Protecção de memória</vt:lpstr>
      <vt:lpstr>Memória virtual</vt:lpstr>
      <vt:lpstr>Processos</vt:lpstr>
      <vt:lpstr>Controlo de acesso</vt:lpstr>
      <vt:lpstr>Controlo de acesso</vt:lpstr>
      <vt:lpstr>Mecanismos de protecção nas linguagens de programação</vt:lpstr>
      <vt:lpstr>Existem muitas linguagens de programação</vt:lpstr>
      <vt:lpstr>Objectivos de segurança numa LP</vt:lpstr>
      <vt:lpstr>Sandboxes</vt:lpstr>
      <vt:lpstr>Conclusões</vt:lpstr>
      <vt:lpstr>Referências e próxima aula</vt:lpstr>
    </vt:vector>
  </TitlesOfParts>
  <Company>MPI-SWS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Policy-Sealed Data: A New Abstraction for Building Trusted Cloud Services</dc:title>
  <dc:creator>Nuno Santos</dc:creator>
  <cp:lastModifiedBy>Microsoft Office User</cp:lastModifiedBy>
  <cp:revision>3394</cp:revision>
  <cp:lastPrinted>2019-07-09T01:35:01Z</cp:lastPrinted>
  <dcterms:created xsi:type="dcterms:W3CDTF">2012-05-28T08:58:25Z</dcterms:created>
  <dcterms:modified xsi:type="dcterms:W3CDTF">2019-07-09T22:53:54Z</dcterms:modified>
</cp:coreProperties>
</file>

<file path=docProps/thumbnail.jpeg>
</file>